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53" r:id="rId2"/>
    <p:sldId id="313" r:id="rId3"/>
    <p:sldId id="394" r:id="rId4"/>
    <p:sldId id="422" r:id="rId5"/>
    <p:sldId id="366" r:id="rId6"/>
    <p:sldId id="370" r:id="rId7"/>
    <p:sldId id="371" r:id="rId8"/>
    <p:sldId id="375" r:id="rId9"/>
    <p:sldId id="360" r:id="rId10"/>
    <p:sldId id="282" r:id="rId11"/>
    <p:sldId id="363" r:id="rId12"/>
    <p:sldId id="401" r:id="rId13"/>
    <p:sldId id="402" r:id="rId14"/>
    <p:sldId id="403" r:id="rId15"/>
    <p:sldId id="407" r:id="rId16"/>
    <p:sldId id="408" r:id="rId17"/>
    <p:sldId id="409" r:id="rId18"/>
    <p:sldId id="404" r:id="rId19"/>
    <p:sldId id="398" r:id="rId20"/>
    <p:sldId id="381" r:id="rId21"/>
    <p:sldId id="382" r:id="rId22"/>
    <p:sldId id="383" r:id="rId23"/>
    <p:sldId id="426" r:id="rId24"/>
    <p:sldId id="421" r:id="rId25"/>
    <p:sldId id="384" r:id="rId26"/>
    <p:sldId id="427" r:id="rId27"/>
    <p:sldId id="425" r:id="rId28"/>
    <p:sldId id="405" r:id="rId29"/>
    <p:sldId id="420" r:id="rId30"/>
    <p:sldId id="333" r:id="rId31"/>
    <p:sldId id="428" r:id="rId32"/>
    <p:sldId id="417" r:id="rId33"/>
    <p:sldId id="356" r:id="rId3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vis Hulme" initials="NH" lastIdx="1" clrIdx="0">
    <p:extLst>
      <p:ext uri="{19B8F6BF-5375-455C-9EA6-DF929625EA0E}">
        <p15:presenceInfo xmlns:p15="http://schemas.microsoft.com/office/powerpoint/2012/main" userId="38a69131b69cf52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2" autoAdjust="0"/>
    <p:restoredTop sz="91013" autoAdjust="0"/>
  </p:normalViewPr>
  <p:slideViewPr>
    <p:cSldViewPr snapToGrid="0">
      <p:cViewPr varScale="1">
        <p:scale>
          <a:sx n="104" d="100"/>
          <a:sy n="104" d="100"/>
        </p:scale>
        <p:origin x="81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3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vis%20local\Documents\!%20Selected%20files\NH%20Projects%20and%20interests\Museum\Volunteer%20training%20files%20130220\Image%20%20and%20prep%20file%20copies\Gair%20bk%20table%20v141%2050%20square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1C713-AC1E-48F8-8A39-F152CCB159D8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501C3-66B4-43E0-BDD9-074AD1312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52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06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39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401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51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799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283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425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543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806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109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14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71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769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070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111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96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1335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754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377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429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226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97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790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157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83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49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29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978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125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271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17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501C3-66B4-43E0-BDD9-074AD13129D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569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D6A2-4850-44D1-A482-3C950BD99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D57D8-9E18-40B9-BF89-014833320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FC276-D8CB-460B-AAA4-63FA2A102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F1DB-CACD-48F2-9310-D4A35ECD497B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9D4F6-0C6A-472F-8C8B-27AC7C153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69633-EFA7-4EC1-B0EC-DD524D8D2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1E9F-5113-4C06-92EB-BAD6CD836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4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6BC2-2AC6-448B-9BA5-7D0A8DD5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BC144E-AA80-4260-A933-AC7D1FB1D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5BBB3-792D-4D75-AF0A-358349A19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F1DB-CACD-48F2-9310-D4A35ECD497B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9B10B-35A7-46CC-8D9A-479D22D2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156DD-80C3-4814-8134-28BEBF4B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1E9F-5113-4C06-92EB-BAD6CD836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80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E8A689-27EF-4D9A-9BE8-0BCDBDB31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177AA-EB16-4771-8840-B6990B8CF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2BAA9-98B6-4D60-8566-1DE26C90D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F1DB-CACD-48F2-9310-D4A35ECD497B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DFAF6-1DA1-40B4-99ED-0E35A8B2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1EF0F-8D90-490F-87D6-89721628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1E9F-5113-4C06-92EB-BAD6CD836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44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C2D8B-A773-4E79-BC3B-453BBCF5C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BB81A-CEDD-4C2D-A852-416D06496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B3395-5718-4322-A77A-82C99334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F1DB-CACD-48F2-9310-D4A35ECD497B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D7C3A-7722-4E68-A83E-2E8F48249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5433D-9140-4772-B49B-3446DC26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1E9F-5113-4C06-92EB-BAD6CD836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27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DF1F8-70A9-4854-90E2-B407584C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9FA16-DD85-45E1-9319-B56FB37F1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B305C-2F68-4BF5-8EE7-C8EB7164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F1DB-CACD-48F2-9310-D4A35ECD497B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56264-1B1E-4B21-ACD1-140CB5EF8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95B63-4F30-4D91-9BB6-9B212D6D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1E9F-5113-4C06-92EB-BAD6CD836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14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FFCF-2B73-4DBB-BDAA-0204E14C1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5D14A-8C9C-426D-8DE4-177F7C12A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AAD6E4-E544-43A7-952D-55CCD1227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B0AF9-742F-4D50-8DE9-8BD61E61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F1DB-CACD-48F2-9310-D4A35ECD497B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F5D57-81E0-4059-86A4-2B616F3CC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9FF50-514D-4900-8BBF-F1F2BF6B8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1E9F-5113-4C06-92EB-BAD6CD836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69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679F2-AE0A-4258-AA32-0A258957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CBE7C-A06D-456A-801A-4212C8232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578-D827-4774-B5E9-6ED580967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69B033-90A8-4913-84F0-2212F71C5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1BF2F-0244-4EC4-962A-5F35454DE9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53901-F4F0-41F4-8230-E2CBFF45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F1DB-CACD-48F2-9310-D4A35ECD497B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5E6C68-60DC-49A5-93DE-4F5F70555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E2E2D6-4D09-434C-B2D4-19EACF7E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1E9F-5113-4C06-92EB-BAD6CD836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64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3B135-154F-478B-B312-241A40DB6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9557CF-1E6A-4D72-87BA-4B3C3BE7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F1DB-CACD-48F2-9310-D4A35ECD497B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DABFD8-E463-43B4-B3F9-CE59395A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FD062-FA4D-4FA5-89F5-7D140C40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1E9F-5113-4C06-92EB-BAD6CD836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75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8D2817-D2B2-49F3-AB46-A261786E0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F1DB-CACD-48F2-9310-D4A35ECD497B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852A6-9E40-40E6-BE53-A80B6F00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05BF9-C231-4840-B7E5-491AD054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1E9F-5113-4C06-92EB-BAD6CD836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12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16920-A3D3-4D49-AFAC-7F8FE9E3A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1E8D5-3A51-496F-A932-8AC74458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E99A1-0897-4FBB-B08C-2A7F4C0A0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174F0-B637-4AD0-98CA-0A5CD1BE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F1DB-CACD-48F2-9310-D4A35ECD497B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D60BB-0D1F-43BE-8DDF-B8D196C7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E5B84-4D40-4B3C-95F5-781377B67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1E9F-5113-4C06-92EB-BAD6CD836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180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D9FB-B056-4471-A8B0-8BC5726ED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85F4AC-0E0A-4533-A5AF-013A2DAC5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A61EC-6D10-4E27-8170-8D3DFD822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AFDF9E-955E-489F-83E4-A46803F7E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F1DB-CACD-48F2-9310-D4A35ECD497B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49895-F164-4E10-9CCB-3C267A5E6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5B621-69CB-4099-BCAD-3C85D36B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1E9F-5113-4C06-92EB-BAD6CD836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9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B6B45B-DC49-4EC7-8546-35BF0E8A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AB773-71F8-4247-9A95-A602CE5B6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80980-FE6F-4AA1-A7CB-2F220F427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FF1DB-CACD-48F2-9310-D4A35ECD497B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28168-BF69-4F64-B1E2-512411D53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2A340-52B7-49CF-82A4-D3109360E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01E9F-5113-4C06-92EB-BAD6CD836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24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0690549-7051-4191-B3B0-A3BBF1080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619333"/>
            <a:ext cx="12192000" cy="653130"/>
          </a:xfrm>
        </p:spPr>
        <p:txBody>
          <a:bodyPr>
            <a:noAutofit/>
          </a:bodyPr>
          <a:lstStyle/>
          <a:p>
            <a:r>
              <a:rPr lang="en-GB" altLang="en-US" sz="4000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8</a:t>
            </a:r>
            <a:r>
              <a:rPr lang="en-GB" altLang="en-US" sz="4000" baseline="30000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th</a:t>
            </a:r>
            <a:r>
              <a:rPr lang="en-GB" altLang="en-US" sz="4000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 May, 2021</a:t>
            </a:r>
            <a:endParaRPr lang="en-GB" sz="4000" dirty="0">
              <a:latin typeface="Avenir LT Std 45 Book" panose="020B05020202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8AF01-D11F-4B01-8ED9-9020A7EEF285}"/>
              </a:ext>
            </a:extLst>
          </p:cNvPr>
          <p:cNvSpPr txBox="1"/>
          <p:nvPr/>
        </p:nvSpPr>
        <p:spPr>
          <a:xfrm>
            <a:off x="-288757" y="0"/>
            <a:ext cx="12480756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1400" b="1" dirty="0">
              <a:solidFill>
                <a:srgbClr val="0070C0"/>
              </a:solidFill>
              <a:latin typeface="Avenir LT Std 45 Book" panose="020B050202020302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1400" b="1" dirty="0">
              <a:solidFill>
                <a:srgbClr val="0070C0"/>
              </a:solidFill>
              <a:latin typeface="Avenir LT Std 45 Book" panose="020B050202020302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1400" b="1" dirty="0">
              <a:solidFill>
                <a:srgbClr val="0070C0"/>
              </a:solidFill>
              <a:latin typeface="Avenir LT Std 45 Book" panose="020B05020202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6600" b="1" dirty="0">
                <a:solidFill>
                  <a:srgbClr val="0070C0"/>
                </a:solidFill>
                <a:latin typeface="Avenir LT Std 45 Book" panose="020B0502020203020204" pitchFamily="34" charset="0"/>
                <a:cs typeface="Times New Roman" panose="02020603050405020304" pitchFamily="18" charset="0"/>
              </a:rPr>
              <a:t>Co-labhairt Comann </a:t>
            </a:r>
            <a:br>
              <a:rPr lang="pt-BR" sz="6600" b="1" dirty="0">
                <a:solidFill>
                  <a:srgbClr val="0070C0"/>
                </a:solidFill>
                <a:latin typeface="Avenir LT Std 45 Book" panose="020B0502020203020204" pitchFamily="34" charset="0"/>
                <a:cs typeface="Times New Roman" panose="02020603050405020304" pitchFamily="18" charset="0"/>
              </a:rPr>
            </a:br>
            <a:r>
              <a:rPr lang="pt-BR" sz="6600" b="1" dirty="0">
                <a:solidFill>
                  <a:srgbClr val="0070C0"/>
                </a:solidFill>
                <a:latin typeface="Avenir LT Std 45 Book" panose="020B0502020203020204" pitchFamily="34" charset="0"/>
                <a:cs typeface="Times New Roman" panose="02020603050405020304" pitchFamily="18" charset="0"/>
              </a:rPr>
              <a:t>Ainmean-àite na h-Alba</a:t>
            </a:r>
            <a:r>
              <a:rPr lang="pt-BR" sz="12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 </a:t>
            </a:r>
            <a:endParaRPr lang="pt-BR" sz="1600" b="1" dirty="0">
              <a:latin typeface="Avenir LT Std 45 Book" panose="020B050202020302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1600" b="1" dirty="0">
              <a:latin typeface="Avenir LT Std 45 Book" panose="020B0502020203020204" pitchFamily="34" charset="0"/>
              <a:cs typeface="Times New Roman" panose="02020603050405020304" pitchFamily="18" charset="0"/>
            </a:endParaRPr>
          </a:p>
          <a:p>
            <a:pPr algn="ctr"/>
            <a:br>
              <a:rPr lang="pt-BR" sz="1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</a:br>
            <a:r>
              <a:rPr lang="pt-BR" sz="6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Scottish Place-Name</a:t>
            </a:r>
            <a:br>
              <a:rPr lang="pt-BR" sz="6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</a:br>
            <a:r>
              <a:rPr lang="pt-BR" sz="6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Society Conference</a:t>
            </a:r>
            <a:endParaRPr lang="en-GB" sz="6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0C58BD-C864-40E5-91E0-0E57A6F36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4"/>
    </mc:Choice>
    <mc:Fallback xmlns="">
      <p:transition spd="slow" advTm="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69C7A-F631-4E3E-A0E8-CFFBBC6880C2}"/>
              </a:ext>
            </a:extLst>
          </p:cNvPr>
          <p:cNvSpPr txBox="1"/>
          <p:nvPr/>
        </p:nvSpPr>
        <p:spPr>
          <a:xfrm>
            <a:off x="221478" y="340479"/>
            <a:ext cx="6548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venir LT Std 45 Book" panose="020B0502020203020204" pitchFamily="34" charset="0"/>
              </a:rPr>
              <a:t>Names</a:t>
            </a:r>
          </a:p>
          <a:p>
            <a:r>
              <a:rPr lang="en-GB" dirty="0">
                <a:latin typeface="Avenir LT Std 45 Book" panose="020B0502020203020204" pitchFamily="34" charset="0"/>
              </a:rPr>
              <a:t>collected </a:t>
            </a:r>
          </a:p>
          <a:p>
            <a:r>
              <a:rPr lang="en-GB" dirty="0">
                <a:latin typeface="Avenir LT Std 45 Book" panose="020B0502020203020204" pitchFamily="34" charset="0"/>
              </a:rPr>
              <a:t>by the </a:t>
            </a:r>
          </a:p>
          <a:p>
            <a:r>
              <a:rPr lang="en-GB" dirty="0">
                <a:latin typeface="Avenir LT Std 45 Book" panose="020B0502020203020204" pitchFamily="34" charset="0"/>
              </a:rPr>
              <a:t>Ordnance </a:t>
            </a:r>
          </a:p>
          <a:p>
            <a:r>
              <a:rPr lang="en-GB" dirty="0">
                <a:latin typeface="Avenir LT Std 45 Book" panose="020B0502020203020204" pitchFamily="34" charset="0"/>
              </a:rPr>
              <a:t>Survey, </a:t>
            </a:r>
          </a:p>
          <a:p>
            <a:r>
              <a:rPr lang="en-GB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1875</a:t>
            </a:r>
          </a:p>
          <a:p>
            <a:endParaRPr lang="en-GB" dirty="0">
              <a:latin typeface="Avenir LT Std 45 Book" panose="020B0502020203020204" pitchFamily="34" charset="0"/>
            </a:endParaRPr>
          </a:p>
          <a:p>
            <a:endParaRPr lang="en-GB" dirty="0">
              <a:latin typeface="Avenir LT Std 45 Book" panose="020B05020202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D6D30-AE96-4BEA-A686-EB37793D0F10}"/>
              </a:ext>
            </a:extLst>
          </p:cNvPr>
          <p:cNvSpPr txBox="1"/>
          <p:nvPr/>
        </p:nvSpPr>
        <p:spPr>
          <a:xfrm>
            <a:off x="10352875" y="340479"/>
            <a:ext cx="183912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venir LT Std 45 Book" panose="020B0502020203020204" pitchFamily="34" charset="0"/>
              </a:rPr>
              <a:t>Names </a:t>
            </a:r>
          </a:p>
          <a:p>
            <a:r>
              <a:rPr lang="en-GB" dirty="0">
                <a:latin typeface="Avenir LT Std 45 Book" panose="020B0502020203020204" pitchFamily="34" charset="0"/>
              </a:rPr>
              <a:t>collected  </a:t>
            </a:r>
          </a:p>
          <a:p>
            <a:r>
              <a:rPr lang="en-GB" dirty="0">
                <a:latin typeface="Avenir LT Std 45 Book" panose="020B0502020203020204" pitchFamily="34" charset="0"/>
              </a:rPr>
              <a:t>by </a:t>
            </a:r>
          </a:p>
          <a:p>
            <a:r>
              <a:rPr lang="en-GB" dirty="0">
                <a:latin typeface="Avenir LT Std 45 Book" panose="020B0502020203020204" pitchFamily="34" charset="0"/>
              </a:rPr>
              <a:t>Roy Wentworth </a:t>
            </a:r>
          </a:p>
          <a:p>
            <a:r>
              <a:rPr lang="en-GB" dirty="0">
                <a:latin typeface="Avenir LT Std 45 Book" panose="020B0502020203020204" pitchFamily="34" charset="0"/>
              </a:rPr>
              <a:t>and </a:t>
            </a:r>
          </a:p>
          <a:p>
            <a:r>
              <a:rPr lang="en-GB" dirty="0">
                <a:latin typeface="Avenir LT Std 45 Book" panose="020B0502020203020204" pitchFamily="34" charset="0"/>
              </a:rPr>
              <a:t>Nevis Hulme, </a:t>
            </a:r>
          </a:p>
          <a:p>
            <a:r>
              <a:rPr lang="en-GB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1986-2004</a:t>
            </a:r>
          </a:p>
          <a:p>
            <a:endParaRPr lang="en-GB" dirty="0">
              <a:latin typeface="Avenir LT Std 45 Book" panose="020B0502020203020204" pitchFamily="34" charset="0"/>
            </a:endParaRPr>
          </a:p>
          <a:p>
            <a:endParaRPr lang="en-GB" dirty="0">
              <a:latin typeface="Avenir LT Std 45 Book" panose="020B0502020203020204" pitchFamily="34" charset="0"/>
            </a:endParaRPr>
          </a:p>
          <a:p>
            <a:endParaRPr lang="en-GB" b="1" dirty="0">
              <a:latin typeface="Avenir LT Std 45 Book" panose="020B0502020203020204" pitchFamily="34" charset="0"/>
            </a:endParaRPr>
          </a:p>
          <a:p>
            <a:endParaRPr lang="en-GB" b="1" dirty="0">
              <a:latin typeface="Avenir LT Std 45 Book" panose="020B0502020203020204" pitchFamily="34" charset="0"/>
            </a:endParaRPr>
          </a:p>
          <a:p>
            <a:r>
              <a:rPr lang="en-GB" b="1" dirty="0">
                <a:latin typeface="Avenir LT Std 45 Book" panose="020B0502020203020204" pitchFamily="34" charset="0"/>
              </a:rPr>
              <a:t>Gaelic</a:t>
            </a:r>
          </a:p>
          <a:p>
            <a:r>
              <a:rPr lang="en-GB" dirty="0" err="1">
                <a:latin typeface="Avenir LT Std 45 Book" panose="020B0502020203020204" pitchFamily="34" charset="0"/>
              </a:rPr>
              <a:t>Mealabhaig</a:t>
            </a:r>
            <a:endParaRPr lang="en-GB" dirty="0">
              <a:latin typeface="Avenir LT Std 45 Book" panose="020B0502020203020204" pitchFamily="34" charset="0"/>
            </a:endParaRPr>
          </a:p>
          <a:p>
            <a:r>
              <a:rPr lang="en-GB" dirty="0" err="1">
                <a:latin typeface="Avenir LT Std 45 Book" panose="020B0502020203020204" pitchFamily="34" charset="0"/>
              </a:rPr>
              <a:t>Allt</a:t>
            </a:r>
            <a:r>
              <a:rPr lang="en-GB" dirty="0">
                <a:latin typeface="Avenir LT Std 45 Book" panose="020B0502020203020204" pitchFamily="34" charset="0"/>
              </a:rPr>
              <a:t> </a:t>
            </a:r>
            <a:r>
              <a:rPr lang="en-GB" dirty="0" err="1">
                <a:latin typeface="Avenir LT Std 45 Book" panose="020B0502020203020204" pitchFamily="34" charset="0"/>
              </a:rPr>
              <a:t>Gr</a:t>
            </a:r>
            <a:r>
              <a:rPr lang="en-GB" sz="1800" dirty="0" err="1"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ìsean</a:t>
            </a:r>
            <a:endParaRPr lang="en-GB" sz="1800" dirty="0">
              <a:effectLst/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endParaRPr lang="en-GB" b="1" dirty="0">
              <a:latin typeface="Times New Roman" panose="02020603050405020304" pitchFamily="18" charset="0"/>
            </a:endParaRPr>
          </a:p>
          <a:p>
            <a:r>
              <a:rPr lang="en-GB" b="1" dirty="0">
                <a:latin typeface="Avenir LT Std 45 Book" panose="020B0502020203020204" pitchFamily="34" charset="0"/>
              </a:rPr>
              <a:t>English</a:t>
            </a:r>
            <a:endParaRPr lang="en-GB" dirty="0">
              <a:latin typeface="Avenir LT Std 45 Book" panose="020B0502020203020204" pitchFamily="34" charset="0"/>
            </a:endParaRPr>
          </a:p>
          <a:p>
            <a:r>
              <a:rPr lang="en-GB" dirty="0">
                <a:latin typeface="Avenir LT Std 45 Book" panose="020B0502020203020204" pitchFamily="34" charset="0"/>
              </a:rPr>
              <a:t>Melvaig</a:t>
            </a:r>
          </a:p>
          <a:p>
            <a:r>
              <a:rPr lang="en-GB" dirty="0">
                <a:latin typeface="Avenir LT Std 45 Book" panose="020B0502020203020204" pitchFamily="34" charset="0"/>
              </a:rPr>
              <a:t>Aultgrishan</a:t>
            </a:r>
          </a:p>
          <a:p>
            <a:endParaRPr lang="en-GB" dirty="0">
              <a:latin typeface="Avenir LT Std 45 Book" panose="020B0502020203020204" pitchFamily="34" charset="0"/>
            </a:endParaRPr>
          </a:p>
          <a:p>
            <a:endParaRPr lang="en-GB" dirty="0">
              <a:latin typeface="Avenir LT Std 45 Book" panose="020B0502020203020204" pitchFamily="34" charset="0"/>
            </a:endParaRPr>
          </a:p>
          <a:p>
            <a:endParaRPr lang="en-GB" dirty="0">
              <a:latin typeface="Avenir LT Std 45 Book" panose="020B05020202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E9EF27-9F4C-44E6-BC46-BB5367F1EE12}"/>
              </a:ext>
            </a:extLst>
          </p:cNvPr>
          <p:cNvSpPr txBox="1"/>
          <p:nvPr/>
        </p:nvSpPr>
        <p:spPr>
          <a:xfrm>
            <a:off x="11757266" y="6488668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D2</a:t>
            </a:r>
          </a:p>
        </p:txBody>
      </p:sp>
      <p:pic>
        <p:nvPicPr>
          <p:cNvPr id="44" name="Picture 43" descr="Diagram&#10;&#10;Description automatically generated">
            <a:extLst>
              <a:ext uri="{FF2B5EF4-FFF2-40B4-BE49-F238E27FC236}">
                <a16:creationId xmlns:a16="http://schemas.microsoft.com/office/drawing/2014/main" id="{5E4A78FA-0F51-43BB-A770-5C0430CDA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6512" y="1270417"/>
            <a:ext cx="6514132" cy="4418593"/>
          </a:xfrm>
          <a:prstGeom prst="rect">
            <a:avLst/>
          </a:prstGeom>
        </p:spPr>
      </p:pic>
      <p:pic>
        <p:nvPicPr>
          <p:cNvPr id="42" name="Picture 41" descr="Diagram&#10;&#10;Description automatically generated">
            <a:extLst>
              <a:ext uri="{FF2B5EF4-FFF2-40B4-BE49-F238E27FC236}">
                <a16:creationId xmlns:a16="http://schemas.microsoft.com/office/drawing/2014/main" id="{239B66F7-19C1-48B0-A140-49013EBF8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840" y="1261552"/>
            <a:ext cx="6505317" cy="44185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D0D445-5321-4C56-A3C9-CC2700E51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33"/>
    </mc:Choice>
    <mc:Fallback xmlns="">
      <p:transition spd="slow" advTm="3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BA2805-133B-4F0B-BD77-63B4D7125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82" y="-192801"/>
            <a:ext cx="2960581" cy="6837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ACA81-BBB2-4791-B2A6-549BC8DA58A6}"/>
              </a:ext>
            </a:extLst>
          </p:cNvPr>
          <p:cNvSpPr txBox="1"/>
          <p:nvPr/>
        </p:nvSpPr>
        <p:spPr>
          <a:xfrm>
            <a:off x="0" y="332692"/>
            <a:ext cx="12192000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Avenir LT Std 45 Book" panose="020B0502020203020204" pitchFamily="34" charset="0"/>
              </a:rPr>
              <a:t>Number of OSNB names v. total collected, 2               </a:t>
            </a:r>
          </a:p>
          <a:p>
            <a:endParaRPr lang="en-GB" sz="2800" dirty="0">
              <a:latin typeface="Avenir LT Std 45 Book" panose="020B0502020203020204" pitchFamily="34" charset="0"/>
            </a:endParaRPr>
          </a:p>
          <a:p>
            <a:endParaRPr lang="en-GB" sz="2800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South </a:t>
            </a:r>
            <a:r>
              <a:rPr lang="en-GB" sz="2400" dirty="0" err="1">
                <a:solidFill>
                  <a:srgbClr val="FF0000"/>
                </a:solidFill>
                <a:latin typeface="Avenir LT Std 45 Book" panose="020B0502020203020204" pitchFamily="34" charset="0"/>
              </a:rPr>
              <a:t>Erradale</a:t>
            </a:r>
            <a:r>
              <a:rPr lang="en-GB" sz="24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Area</a:t>
            </a:r>
            <a:r>
              <a:rPr lang="en-GB" sz="2400" dirty="0">
                <a:latin typeface="Avenir LT Std 45 Book" panose="020B0502020203020204" pitchFamily="34" charset="0"/>
              </a:rPr>
              <a:t>  </a:t>
            </a:r>
            <a:endParaRPr lang="en-GB" sz="2400" b="1" dirty="0">
              <a:latin typeface="Avenir LT Std 45 Book" panose="020B0502020203020204" pitchFamily="34" charset="0"/>
            </a:endParaRPr>
          </a:p>
          <a:p>
            <a:endParaRPr lang="en-GB" sz="4000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latin typeface="Avenir LT Std 45 Book" panose="020B0502020203020204" pitchFamily="34" charset="0"/>
              </a:rPr>
              <a:t>651 distinct place-names from 31 informants  		</a:t>
            </a:r>
            <a:r>
              <a:rPr lang="en-GB" sz="24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</a:t>
            </a:r>
            <a:endParaRPr lang="en-GB" sz="2400" dirty="0">
              <a:solidFill>
                <a:srgbClr val="00B0F0"/>
              </a:solidFill>
              <a:latin typeface="Avenir LT Std 45 Book" panose="020B0502020203020204" pitchFamily="34" charset="0"/>
            </a:endParaRPr>
          </a:p>
          <a:p>
            <a:r>
              <a:rPr lang="en-GB" sz="2400" dirty="0">
                <a:solidFill>
                  <a:srgbClr val="0070C0"/>
                </a:solidFill>
                <a:latin typeface="Avenir LT Std 45 Book" panose="020B0502020203020204" pitchFamily="34" charset="0"/>
              </a:rPr>
              <a:t>	           compared with</a:t>
            </a:r>
          </a:p>
          <a:p>
            <a:r>
              <a:rPr lang="en-GB" sz="2400" dirty="0">
                <a:latin typeface="Avenir LT Std 45 Book" panose="020B0502020203020204" pitchFamily="34" charset="0"/>
              </a:rPr>
              <a:t>      115 given in OSNBs from 5 informants</a:t>
            </a:r>
          </a:p>
          <a:p>
            <a:endParaRPr lang="en-GB" sz="2400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latin typeface="Avenir LT Std 45 Book" panose="020B0502020203020204" pitchFamily="34" charset="0"/>
              </a:rPr>
              <a:t>                            (566%)</a:t>
            </a:r>
          </a:p>
          <a:p>
            <a:endParaRPr lang="en-GB" sz="6600" b="1" dirty="0">
              <a:latin typeface="Avenir LT Std 45 Book" panose="020B0502020203020204" pitchFamily="34" charset="0"/>
            </a:endParaRPr>
          </a:p>
          <a:p>
            <a:endParaRPr lang="en-GB" sz="2400" b="1" dirty="0">
              <a:latin typeface="Avenir LT Std 45 Book" panose="020B0502020203020204" pitchFamily="34" charset="0"/>
            </a:endParaRPr>
          </a:p>
          <a:p>
            <a:endParaRPr lang="en-GB" sz="2400" b="1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latin typeface="Avenir LT Std 45 Book" panose="020B0502020203020204" pitchFamily="34" charset="0"/>
              </a:rPr>
              <a:t>     			    	 </a:t>
            </a:r>
            <a:r>
              <a:rPr lang="en-GB" sz="2400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Lower </a:t>
            </a:r>
            <a:r>
              <a:rPr lang="en-GB" sz="2400" b="1" dirty="0" err="1">
                <a:solidFill>
                  <a:srgbClr val="FF0000"/>
                </a:solidFill>
                <a:latin typeface="Avenir LT Std 45 Book" panose="020B0502020203020204" pitchFamily="34" charset="0"/>
              </a:rPr>
              <a:t>Diabaig</a:t>
            </a:r>
            <a:r>
              <a:rPr lang="en-GB" sz="2400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(NG7960) 96 v. 5 = 1920%</a:t>
            </a:r>
            <a:r>
              <a:rPr lang="en-GB" sz="24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</a:t>
            </a:r>
          </a:p>
          <a:p>
            <a:r>
              <a:rPr lang="en-GB" sz="24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   </a:t>
            </a:r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	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0D0585D-A30B-4213-91A2-945FEC4C8797}"/>
              </a:ext>
            </a:extLst>
          </p:cNvPr>
          <p:cNvCxnSpPr>
            <a:cxnSpLocks/>
          </p:cNvCxnSpPr>
          <p:nvPr/>
        </p:nvCxnSpPr>
        <p:spPr>
          <a:xfrm flipV="1">
            <a:off x="9827596" y="5275559"/>
            <a:ext cx="1154007" cy="7493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1C4C52F-FF2D-4B5E-AEC6-7235DF07EFED}"/>
              </a:ext>
            </a:extLst>
          </p:cNvPr>
          <p:cNvSpPr txBox="1"/>
          <p:nvPr/>
        </p:nvSpPr>
        <p:spPr>
          <a:xfrm>
            <a:off x="7954190" y="613307"/>
            <a:ext cx="3231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  <a:latin typeface="Avenir LT Std 45 Book" panose="020B0502020203020204" pitchFamily="34" charset="0"/>
              </a:rPr>
              <a:t> </a:t>
            </a:r>
            <a:r>
              <a:rPr lang="en-GB" sz="2800" b="1" dirty="0">
                <a:solidFill>
                  <a:srgbClr val="00B0F0"/>
                </a:solidFill>
                <a:latin typeface="Avenir LT Std 45 Book" panose="020B0502020203020204" pitchFamily="34" charset="0"/>
              </a:rPr>
              <a:t>Loch Gairloch</a:t>
            </a:r>
            <a:r>
              <a:rPr lang="en-GB" sz="2800" dirty="0">
                <a:solidFill>
                  <a:srgbClr val="00B0F0"/>
                </a:solidFill>
                <a:latin typeface="Avenir LT Std 45 Book" panose="020B0502020203020204" pitchFamily="34" charset="0"/>
              </a:rPr>
              <a:t> </a:t>
            </a:r>
            <a:endParaRPr lang="en-GB"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50BE4F-3FA4-428E-9A51-4B37F29D3C36}"/>
              </a:ext>
            </a:extLst>
          </p:cNvPr>
          <p:cNvSpPr/>
          <p:nvPr/>
        </p:nvSpPr>
        <p:spPr>
          <a:xfrm>
            <a:off x="10777611" y="5202253"/>
            <a:ext cx="274320" cy="2971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E9DEAE-6D04-41C4-8647-9C80A261B9E1}"/>
              </a:ext>
            </a:extLst>
          </p:cNvPr>
          <p:cNvCxnSpPr>
            <a:cxnSpLocks/>
          </p:cNvCxnSpPr>
          <p:nvPr/>
        </p:nvCxnSpPr>
        <p:spPr>
          <a:xfrm>
            <a:off x="4796589" y="3194280"/>
            <a:ext cx="489284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F88DB1-39A9-42A8-88A5-CD44ACE22B9C}"/>
              </a:ext>
            </a:extLst>
          </p:cNvPr>
          <p:cNvSpPr txBox="1"/>
          <p:nvPr/>
        </p:nvSpPr>
        <p:spPr>
          <a:xfrm>
            <a:off x="11757266" y="6488668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D3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6407A5F-A8D9-4CA4-B3EB-B3425A8CB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851" y="6006856"/>
            <a:ext cx="1618589" cy="66647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CC12B40-3345-45CF-921D-126EF7B6F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9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09"/>
    </mc:Choice>
    <mc:Fallback xmlns="">
      <p:transition spd="slow" advTm="7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42FCB-BBA4-41BC-8699-58C2AE6DF4DA}"/>
              </a:ext>
            </a:extLst>
          </p:cNvPr>
          <p:cNvSpPr/>
          <p:nvPr/>
        </p:nvSpPr>
        <p:spPr>
          <a:xfrm>
            <a:off x="1" y="2367171"/>
            <a:ext cx="12191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An analysis of </a:t>
            </a:r>
          </a:p>
          <a:p>
            <a:pPr algn="ctr"/>
            <a:r>
              <a:rPr lang="en-GB" sz="6600" b="1" dirty="0">
                <a:solidFill>
                  <a:srgbClr val="00B050"/>
                </a:solidFill>
                <a:latin typeface="Avenir LT Std 45 Book" panose="020B0502020203020204" pitchFamily="34" charset="0"/>
                <a:ea typeface="Calibri" panose="020F0502020204030204" pitchFamily="34" charset="0"/>
              </a:rPr>
              <a:t>name categories</a:t>
            </a:r>
            <a:endParaRPr lang="en-GB" sz="66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22516-86B1-477C-8548-79F07B61B00E}"/>
              </a:ext>
            </a:extLst>
          </p:cNvPr>
          <p:cNvSpPr txBox="1"/>
          <p:nvPr/>
        </p:nvSpPr>
        <p:spPr>
          <a:xfrm>
            <a:off x="11757266" y="648866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A9133A-1041-4272-BEAB-5D5DA85B8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E7464FAC-CAE4-4B60-A58B-3F4C534F2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20" y="210748"/>
            <a:ext cx="4940194" cy="643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ACA81-BBB2-4791-B2A6-549BC8DA58A6}"/>
              </a:ext>
            </a:extLst>
          </p:cNvPr>
          <p:cNvSpPr txBox="1"/>
          <p:nvPr/>
        </p:nvSpPr>
        <p:spPr>
          <a:xfrm>
            <a:off x="378822" y="380819"/>
            <a:ext cx="1181317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Avenir LT Std 45 Book" panose="020B0502020203020204" pitchFamily="34" charset="0"/>
              </a:rPr>
              <a:t>Location of analysis area</a:t>
            </a:r>
          </a:p>
          <a:p>
            <a:r>
              <a:rPr lang="en-GB" sz="24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South </a:t>
            </a:r>
            <a:r>
              <a:rPr lang="en-GB" sz="2400" dirty="0" err="1">
                <a:solidFill>
                  <a:srgbClr val="FF0000"/>
                </a:solidFill>
                <a:latin typeface="Avenir LT Std 45 Book" panose="020B0502020203020204" pitchFamily="34" charset="0"/>
              </a:rPr>
              <a:t>Erradale</a:t>
            </a:r>
            <a:r>
              <a:rPr lang="en-GB" sz="24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Area</a:t>
            </a:r>
            <a:endParaRPr lang="en-GB" sz="2400" b="1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4400" dirty="0">
              <a:solidFill>
                <a:srgbClr val="00B050"/>
              </a:solidFill>
              <a:latin typeface="Avenir LT Std 45 Book" panose="020B0502020203020204" pitchFamily="34" charset="0"/>
            </a:endParaRPr>
          </a:p>
          <a:p>
            <a:endParaRPr lang="en-GB" sz="6000" dirty="0">
              <a:solidFill>
                <a:srgbClr val="00B050"/>
              </a:solidFill>
              <a:latin typeface="Avenir LT Std 45 Book" panose="020B0502020203020204" pitchFamily="34" charset="0"/>
            </a:endParaRPr>
          </a:p>
          <a:p>
            <a:r>
              <a:rPr lang="en-GB" sz="2800" dirty="0">
                <a:solidFill>
                  <a:srgbClr val="00B050"/>
                </a:solidFill>
                <a:latin typeface="Avenir LT Std 45 Book" panose="020B0502020203020204" pitchFamily="34" charset="0"/>
              </a:rPr>
              <a:t>	An area of moorland, coast </a:t>
            </a:r>
          </a:p>
          <a:p>
            <a:r>
              <a:rPr lang="en-GB" sz="2800" dirty="0">
                <a:solidFill>
                  <a:srgbClr val="00B050"/>
                </a:solidFill>
                <a:latin typeface="Avenir LT Std 45 Book" panose="020B0502020203020204" pitchFamily="34" charset="0"/>
              </a:rPr>
              <a:t>	and crofting townships</a:t>
            </a:r>
          </a:p>
          <a:p>
            <a:endParaRPr lang="en-GB" sz="2800" b="1" dirty="0">
              <a:latin typeface="Avenir Light" panose="020B04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r>
              <a:rPr lang="en-GB" sz="2800" dirty="0">
                <a:latin typeface="Avenir LT Std 45 Book" panose="020B0502020203020204" pitchFamily="34" charset="0"/>
              </a:rPr>
              <a:t>     			</a:t>
            </a:r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</a:t>
            </a:r>
            <a:r>
              <a:rPr lang="en-GB" sz="2800" b="1" dirty="0">
                <a:solidFill>
                  <a:srgbClr val="00B0F0"/>
                </a:solidFill>
                <a:latin typeface="Avenir LT Std 45 Book" panose="020B0502020203020204" pitchFamily="34" charset="0"/>
              </a:rPr>
              <a:t> </a:t>
            </a:r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6B9A02-0F2B-45EB-9D39-2A2BAA15E582}"/>
              </a:ext>
            </a:extLst>
          </p:cNvPr>
          <p:cNvCxnSpPr>
            <a:cxnSpLocks/>
          </p:cNvCxnSpPr>
          <p:nvPr/>
        </p:nvCxnSpPr>
        <p:spPr>
          <a:xfrm>
            <a:off x="5760720" y="3271772"/>
            <a:ext cx="407191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1C4C52F-FF2D-4B5E-AEC6-7235DF07EFED}"/>
              </a:ext>
            </a:extLst>
          </p:cNvPr>
          <p:cNvSpPr txBox="1"/>
          <p:nvPr/>
        </p:nvSpPr>
        <p:spPr>
          <a:xfrm>
            <a:off x="8416763" y="636390"/>
            <a:ext cx="3172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  <a:latin typeface="Avenir LT Std 45 Book" panose="020B0502020203020204" pitchFamily="34" charset="0"/>
              </a:rPr>
              <a:t> </a:t>
            </a:r>
            <a:r>
              <a:rPr lang="en-GB" sz="2800" b="1" dirty="0">
                <a:solidFill>
                  <a:srgbClr val="00B0F0"/>
                </a:solidFill>
                <a:latin typeface="Avenir LT Std 45 Book" panose="020B0502020203020204" pitchFamily="34" charset="0"/>
              </a:rPr>
              <a:t>Loch Gairloch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B4CCE-3511-46EA-929C-DFCC0A74BD8D}"/>
              </a:ext>
            </a:extLst>
          </p:cNvPr>
          <p:cNvSpPr txBox="1"/>
          <p:nvPr/>
        </p:nvSpPr>
        <p:spPr>
          <a:xfrm>
            <a:off x="11757266" y="648866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D62EFD-270B-4733-9065-BA9EDD725C17}"/>
              </a:ext>
            </a:extLst>
          </p:cNvPr>
          <p:cNvSpPr txBox="1"/>
          <p:nvPr/>
        </p:nvSpPr>
        <p:spPr>
          <a:xfrm rot="2889038">
            <a:off x="8132202" y="5430887"/>
            <a:ext cx="2723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00B0F0"/>
                </a:solidFill>
                <a:latin typeface="Avenir LT Std 45 Book" panose="020B0502020203020204" pitchFamily="34" charset="0"/>
              </a:rPr>
              <a:t>LochTorridon</a:t>
            </a:r>
            <a:endParaRPr lang="en-GB" sz="28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7DF761-FCCA-423D-A886-E4CAE48C9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297" y="5980774"/>
            <a:ext cx="1618589" cy="66647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93EEFF-6436-41E1-91FD-83615959E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8"/>
    </mc:Choice>
    <mc:Fallback xmlns="">
      <p:transition spd="slow" advTm="22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5D2954-08F2-470E-A12C-F58CA4610D01}"/>
              </a:ext>
            </a:extLst>
          </p:cNvPr>
          <p:cNvSpPr txBox="1"/>
          <p:nvPr/>
        </p:nvSpPr>
        <p:spPr>
          <a:xfrm>
            <a:off x="11757266" y="648866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1D98F8-B54E-488A-97A4-C48F37BAF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8BC7793B-27B4-480B-B1F7-15DD98A67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21"/>
            <a:ext cx="12192000" cy="68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9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56"/>
    </mc:Choice>
    <mc:Fallback xmlns="">
      <p:transition spd="slow" advTm="2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D8340E-F458-4C9A-923A-7028F7184407}"/>
              </a:ext>
            </a:extLst>
          </p:cNvPr>
          <p:cNvSpPr/>
          <p:nvPr/>
        </p:nvSpPr>
        <p:spPr>
          <a:xfrm>
            <a:off x="3990109" y="0"/>
            <a:ext cx="44334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4E4206-0E54-4E80-84D0-EE21BF6D835F}"/>
              </a:ext>
            </a:extLst>
          </p:cNvPr>
          <p:cNvSpPr txBox="1"/>
          <p:nvPr/>
        </p:nvSpPr>
        <p:spPr>
          <a:xfrm>
            <a:off x="11757266" y="648866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E4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2DFED22-F2C9-45F5-B42A-F238C65F7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36782563-2137-455A-98E7-A896D423E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7"/>
            <a:ext cx="12192000" cy="677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5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91"/>
    </mc:Choice>
    <mc:Fallback xmlns="">
      <p:transition spd="slow" advTm="64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ACA81-BBB2-4791-B2A6-549BC8DA58A6}"/>
              </a:ext>
            </a:extLst>
          </p:cNvPr>
          <p:cNvSpPr txBox="1"/>
          <p:nvPr/>
        </p:nvSpPr>
        <p:spPr>
          <a:xfrm>
            <a:off x="378822" y="45719"/>
            <a:ext cx="1181317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Avenir LT Std 45 Book" panose="020B0502020203020204" pitchFamily="34" charset="0"/>
              </a:rPr>
              <a:t>Comparison between O.S. names and Roy’s records</a:t>
            </a:r>
          </a:p>
          <a:p>
            <a:r>
              <a:rPr lang="en-GB" sz="2800" b="1" dirty="0">
                <a:latin typeface="Avenir LT Std 45 Book" panose="020B0502020203020204" pitchFamily="34" charset="0"/>
              </a:rPr>
              <a:t>								      </a:t>
            </a:r>
            <a:r>
              <a:rPr lang="en-GB" sz="2400" dirty="0">
                <a:solidFill>
                  <a:srgbClr val="00B050"/>
                </a:solidFill>
                <a:latin typeface="Avenir LT Std 45 Book" panose="020B0502020203020204" pitchFamily="34" charset="0"/>
              </a:rPr>
              <a:t>(%, all categories)</a:t>
            </a: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				            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major difference 									     between OSNB		</a:t>
            </a:r>
          </a:p>
          <a:p>
            <a:r>
              <a:rPr lang="en-GB" sz="2400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      								     and Roy’s records</a:t>
            </a:r>
            <a:endParaRPr lang="en-GB" sz="2400" b="1" dirty="0">
              <a:latin typeface="Avenir LT Std 45 Book" panose="020B0502020203020204" pitchFamily="34" charset="0"/>
              <a:cs typeface="Times New Roman" panose="02020603050405020304" pitchFamily="18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36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				</a:t>
            </a: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0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				    </a:t>
            </a:r>
          </a:p>
          <a:p>
            <a:pPr lvl="8"/>
            <a:r>
              <a:rPr lang="en-GB" sz="16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 	</a:t>
            </a:r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</a:t>
            </a:r>
          </a:p>
          <a:p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			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D8340E-F458-4C9A-923A-7028F7184407}"/>
              </a:ext>
            </a:extLst>
          </p:cNvPr>
          <p:cNvSpPr/>
          <p:nvPr/>
        </p:nvSpPr>
        <p:spPr>
          <a:xfrm>
            <a:off x="3990109" y="0"/>
            <a:ext cx="443346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5F1BC7-46FA-478B-B23E-B82BA5CDD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328843"/>
              </p:ext>
            </p:extLst>
          </p:nvPr>
        </p:nvGraphicFramePr>
        <p:xfrm>
          <a:off x="558930" y="960222"/>
          <a:ext cx="7369881" cy="5402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6492">
                  <a:extLst>
                    <a:ext uri="{9D8B030D-6E8A-4147-A177-3AD203B41FA5}">
                      <a16:colId xmlns:a16="http://schemas.microsoft.com/office/drawing/2014/main" val="726212717"/>
                    </a:ext>
                  </a:extLst>
                </a:gridCol>
                <a:gridCol w="1878675">
                  <a:extLst>
                    <a:ext uri="{9D8B030D-6E8A-4147-A177-3AD203B41FA5}">
                      <a16:colId xmlns:a16="http://schemas.microsoft.com/office/drawing/2014/main" val="1855571392"/>
                    </a:ext>
                  </a:extLst>
                </a:gridCol>
                <a:gridCol w="2414714">
                  <a:extLst>
                    <a:ext uri="{9D8B030D-6E8A-4147-A177-3AD203B41FA5}">
                      <a16:colId xmlns:a16="http://schemas.microsoft.com/office/drawing/2014/main" val="2551071541"/>
                    </a:ext>
                  </a:extLst>
                </a:gridCol>
              </a:tblGrid>
              <a:tr h="4606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O.S. names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Roy’s records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517369"/>
                  </a:ext>
                </a:extLst>
              </a:tr>
              <a:tr h="4606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Burns and rivers</a:t>
                      </a:r>
                      <a:endParaRPr lang="en-GB" sz="2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577558"/>
                  </a:ext>
                </a:extLst>
              </a:tr>
              <a:tr h="4606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Hills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7039"/>
                  </a:ext>
                </a:extLst>
              </a:tr>
              <a:tr h="4606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Valleys and hollows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701842"/>
                  </a:ext>
                </a:extLst>
              </a:tr>
              <a:tr h="428439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Lochs</a:t>
                      </a:r>
                      <a:endParaRPr lang="en-GB" sz="2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97804"/>
                  </a:ext>
                </a:extLst>
              </a:tr>
              <a:tr h="4606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Crags, rocks and slopes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933405"/>
                  </a:ext>
                </a:extLst>
              </a:tr>
              <a:tr h="436559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Bays</a:t>
                      </a:r>
                      <a:endParaRPr lang="en-GB" sz="24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18164"/>
                  </a:ext>
                </a:extLst>
              </a:tr>
              <a:tr h="42949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 rocks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800686"/>
                  </a:ext>
                </a:extLst>
              </a:tr>
              <a:tr h="460687"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Headlands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534987"/>
                  </a:ext>
                </a:extLst>
              </a:tr>
              <a:tr h="42230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Settlement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36041"/>
                  </a:ext>
                </a:extLst>
              </a:tr>
              <a:tr h="4606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Areas of flat land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357466"/>
                  </a:ext>
                </a:extLst>
              </a:tr>
              <a:tr h="4606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5427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F036026-CF22-4754-8817-45E36987EFB1}"/>
              </a:ext>
            </a:extLst>
          </p:cNvPr>
          <p:cNvSpPr txBox="1"/>
          <p:nvPr/>
        </p:nvSpPr>
        <p:spPr>
          <a:xfrm>
            <a:off x="11757266" y="648866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1C18A6-DF5F-4BA2-BE64-E9E5F0AEB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87"/>
    </mc:Choice>
    <mc:Fallback xmlns="">
      <p:transition spd="slow" advTm="36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ACA81-BBB2-4791-B2A6-549BC8DA58A6}"/>
              </a:ext>
            </a:extLst>
          </p:cNvPr>
          <p:cNvSpPr txBox="1"/>
          <p:nvPr/>
        </p:nvSpPr>
        <p:spPr>
          <a:xfrm>
            <a:off x="378822" y="45719"/>
            <a:ext cx="11813178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Avenir LT Std 45 Book" panose="020B0502020203020204" pitchFamily="34" charset="0"/>
              </a:rPr>
              <a:t>Comparison between O.S. names and Roy’s records</a:t>
            </a:r>
          </a:p>
          <a:p>
            <a:r>
              <a:rPr lang="en-GB" sz="2800" b="1" dirty="0">
                <a:latin typeface="Avenir LT Std 45 Book" panose="020B0502020203020204" pitchFamily="34" charset="0"/>
              </a:rPr>
              <a:t>								</a:t>
            </a:r>
            <a:r>
              <a:rPr lang="en-GB" sz="2400" b="1" dirty="0">
                <a:latin typeface="Avenir LT Std 45 Book" panose="020B0502020203020204" pitchFamily="34" charset="0"/>
              </a:rPr>
              <a:t> </a:t>
            </a:r>
            <a:r>
              <a:rPr lang="en-GB" sz="2400" dirty="0">
                <a:solidFill>
                  <a:srgbClr val="00B050"/>
                </a:solidFill>
                <a:latin typeface="Avenir LT Std 45 Book" panose="020B0502020203020204" pitchFamily="34" charset="0"/>
              </a:rPr>
              <a:t>(%, main O.S. categories)</a:t>
            </a:r>
          </a:p>
          <a:p>
            <a:endParaRPr lang="en-GB" sz="36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r>
              <a:rPr lang="en-GB" sz="24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								  </a:t>
            </a:r>
            <a:r>
              <a:rPr lang="en-GB" sz="2400" dirty="0">
                <a:latin typeface="Avenir LT Std 45 Book" panose="020B0502020203020204" pitchFamily="34" charset="0"/>
              </a:rPr>
              <a:t>  the main differences</a:t>
            </a:r>
          </a:p>
          <a:p>
            <a:r>
              <a:rPr lang="en-GB" sz="2400" dirty="0">
                <a:latin typeface="Avenir LT Std 45 Book" panose="020B0502020203020204" pitchFamily="34" charset="0"/>
              </a:rPr>
              <a:t>								    remain when categories</a:t>
            </a:r>
          </a:p>
          <a:p>
            <a:r>
              <a:rPr lang="en-GB" sz="2400" dirty="0">
                <a:latin typeface="Avenir LT Std 45 Book" panose="020B0502020203020204" pitchFamily="34" charset="0"/>
              </a:rPr>
              <a:t>								    largely ignored by the</a:t>
            </a:r>
          </a:p>
          <a:p>
            <a:r>
              <a:rPr lang="en-GB" sz="2400" dirty="0">
                <a:latin typeface="Avenir LT Std 45 Book" panose="020B0502020203020204" pitchFamily="34" charset="0"/>
              </a:rPr>
              <a:t>								    O.S are removed</a:t>
            </a:r>
          </a:p>
          <a:p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				</a:t>
            </a: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0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4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2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				</a:t>
            </a:r>
            <a:endParaRPr lang="en-GB" sz="1400" dirty="0">
              <a:latin typeface="Avenir LT Std 45 Book" panose="020B05020202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D8340E-F458-4C9A-923A-7028F7184407}"/>
              </a:ext>
            </a:extLst>
          </p:cNvPr>
          <p:cNvSpPr/>
          <p:nvPr/>
        </p:nvSpPr>
        <p:spPr>
          <a:xfrm>
            <a:off x="3990109" y="0"/>
            <a:ext cx="44334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D57621-71B9-48B5-8229-FBD8F5FAD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33937"/>
              </p:ext>
            </p:extLst>
          </p:nvPr>
        </p:nvGraphicFramePr>
        <p:xfrm>
          <a:off x="566881" y="903068"/>
          <a:ext cx="7325835" cy="5417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2593">
                  <a:extLst>
                    <a:ext uri="{9D8B030D-6E8A-4147-A177-3AD203B41FA5}">
                      <a16:colId xmlns:a16="http://schemas.microsoft.com/office/drawing/2014/main" val="505214817"/>
                    </a:ext>
                  </a:extLst>
                </a:gridCol>
                <a:gridCol w="1900989">
                  <a:extLst>
                    <a:ext uri="{9D8B030D-6E8A-4147-A177-3AD203B41FA5}">
                      <a16:colId xmlns:a16="http://schemas.microsoft.com/office/drawing/2014/main" val="282953670"/>
                    </a:ext>
                  </a:extLst>
                </a:gridCol>
                <a:gridCol w="2382253">
                  <a:extLst>
                    <a:ext uri="{9D8B030D-6E8A-4147-A177-3AD203B41FA5}">
                      <a16:colId xmlns:a16="http://schemas.microsoft.com/office/drawing/2014/main" val="2268877162"/>
                    </a:ext>
                  </a:extLst>
                </a:gridCol>
              </a:tblGrid>
              <a:tr h="492595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O.S. names</a:t>
                      </a:r>
                      <a:endParaRPr lang="en-GB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Roy’s records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256970"/>
                  </a:ext>
                </a:extLst>
              </a:tr>
              <a:tr h="52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Burns and rivers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17682"/>
                  </a:ext>
                </a:extLst>
              </a:tr>
              <a:tr h="52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Hills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600373"/>
                  </a:ext>
                </a:extLst>
              </a:tr>
              <a:tr h="52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Valleys and hollows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731799"/>
                  </a:ext>
                </a:extLst>
              </a:tr>
              <a:tr h="52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Lochs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614606"/>
                  </a:ext>
                </a:extLst>
              </a:tr>
              <a:tr h="52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Crags, rocks and slopes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231527"/>
                  </a:ext>
                </a:extLst>
              </a:tr>
              <a:tr h="52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Bays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274139"/>
                  </a:ext>
                </a:extLst>
              </a:tr>
              <a:tr h="428268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 rocks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419861"/>
                  </a:ext>
                </a:extLst>
              </a:tr>
              <a:tr h="526287"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Headlands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386016"/>
                  </a:ext>
                </a:extLst>
              </a:tr>
              <a:tr h="424922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Settlement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721670"/>
                  </a:ext>
                </a:extLst>
              </a:tr>
              <a:tr h="387487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Areas of flat land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37727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37C4DAC-9B46-494A-A049-A1E1E2AFD94E}"/>
              </a:ext>
            </a:extLst>
          </p:cNvPr>
          <p:cNvSpPr txBox="1"/>
          <p:nvPr/>
        </p:nvSpPr>
        <p:spPr>
          <a:xfrm>
            <a:off x="11757266" y="648866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E6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E6BCEA-1F52-4F90-9C2D-014DF07CB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5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69"/>
    </mc:Choice>
    <mc:Fallback xmlns="">
      <p:transition spd="slow" advTm="40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ACA81-BBB2-4791-B2A6-549BC8DA58A6}"/>
              </a:ext>
            </a:extLst>
          </p:cNvPr>
          <p:cNvSpPr txBox="1"/>
          <p:nvPr/>
        </p:nvSpPr>
        <p:spPr>
          <a:xfrm>
            <a:off x="378822" y="380819"/>
            <a:ext cx="11813178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Avenir LT Std 45 Book" panose="020B0502020203020204" pitchFamily="34" charset="0"/>
              </a:rPr>
              <a:t>An example of a burn with multiple names</a:t>
            </a: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3200" b="1" dirty="0">
              <a:latin typeface="Avenir LT Std 45 Book" panose="020B0502020203020204" pitchFamily="34" charset="0"/>
            </a:endParaRP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r>
              <a:rPr lang="en-GB" sz="2800" dirty="0">
                <a:latin typeface="Avenir LT Std 45 Book" panose="020B0502020203020204" pitchFamily="34" charset="0"/>
              </a:rPr>
              <a:t>The O.S. gives it one name: </a:t>
            </a:r>
            <a:r>
              <a:rPr lang="en-GB" sz="2800" dirty="0" err="1">
                <a:latin typeface="Avenir LT Std 45 Book" panose="020B0502020203020204" pitchFamily="34" charset="0"/>
              </a:rPr>
              <a:t>Allt</a:t>
            </a:r>
            <a:r>
              <a:rPr lang="en-GB" sz="2800" dirty="0">
                <a:latin typeface="Avenir LT Std 45 Book" panose="020B0502020203020204" pitchFamily="34" charset="0"/>
              </a:rPr>
              <a:t> nan </a:t>
            </a:r>
            <a:r>
              <a:rPr lang="en-GB" sz="2800" dirty="0" err="1">
                <a:latin typeface="Avenir LT Std 45 Book" panose="020B0502020203020204" pitchFamily="34" charset="0"/>
              </a:rPr>
              <a:t>Tobraichean</a:t>
            </a:r>
            <a:r>
              <a:rPr lang="en-GB" sz="2800" dirty="0">
                <a:latin typeface="Avenir LT Std 45 Book" panose="020B0502020203020204" pitchFamily="34" charset="0"/>
              </a:rPr>
              <a:t>     			</a:t>
            </a:r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		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DF05F84-32B3-47D3-B85D-89B1A4E61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" y="945824"/>
            <a:ext cx="11434356" cy="5085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D077A8-B348-4F17-A918-F74092062FFC}"/>
              </a:ext>
            </a:extLst>
          </p:cNvPr>
          <p:cNvSpPr txBox="1"/>
          <p:nvPr/>
        </p:nvSpPr>
        <p:spPr>
          <a:xfrm>
            <a:off x="11757266" y="648866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EF8EF4-55DF-4674-BE58-FFD3916E0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20"/>
    </mc:Choice>
    <mc:Fallback xmlns="">
      <p:transition spd="slow" advTm="3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42FCB-BBA4-41BC-8699-58C2AE6DF4DA}"/>
              </a:ext>
            </a:extLst>
          </p:cNvPr>
          <p:cNvSpPr/>
          <p:nvPr/>
        </p:nvSpPr>
        <p:spPr>
          <a:xfrm>
            <a:off x="0" y="1859339"/>
            <a:ext cx="121919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An analysis of </a:t>
            </a:r>
          </a:p>
          <a:p>
            <a:pPr algn="ctr"/>
            <a:r>
              <a:rPr lang="en-GB" sz="6600" b="1" dirty="0">
                <a:solidFill>
                  <a:srgbClr val="00B050"/>
                </a:solidFill>
                <a:latin typeface="Avenir LT Std 45 Book" panose="020B0502020203020204" pitchFamily="34" charset="0"/>
                <a:ea typeface="Calibri" panose="020F0502020204030204" pitchFamily="34" charset="0"/>
              </a:rPr>
              <a:t>the reliability of</a:t>
            </a:r>
          </a:p>
          <a:p>
            <a:pPr algn="ctr"/>
            <a:r>
              <a:rPr lang="en-GB" sz="66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OSNBs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E07E1-663B-488B-BF4D-D31F6226DD3F}"/>
              </a:ext>
            </a:extLst>
          </p:cNvPr>
          <p:cNvSpPr txBox="1"/>
          <p:nvPr/>
        </p:nvSpPr>
        <p:spPr>
          <a:xfrm>
            <a:off x="11757266" y="648866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51D031E-8FB4-4F06-A60D-FB1C903A6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5"/>
    </mc:Choice>
    <mc:Fallback xmlns="">
      <p:transition spd="slow" advTm="1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42FCB-BBA4-41BC-8699-58C2AE6DF4DA}"/>
              </a:ext>
            </a:extLst>
          </p:cNvPr>
          <p:cNvSpPr/>
          <p:nvPr/>
        </p:nvSpPr>
        <p:spPr>
          <a:xfrm>
            <a:off x="1533379" y="1490008"/>
            <a:ext cx="9369083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Ordnance Survey</a:t>
            </a:r>
          </a:p>
          <a:p>
            <a:pPr algn="ctr"/>
            <a:r>
              <a:rPr lang="en-GB" sz="66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Object Name Books</a:t>
            </a:r>
          </a:p>
          <a:p>
            <a:pPr algn="ctr"/>
            <a:r>
              <a:rPr lang="en-GB" sz="3600" dirty="0">
                <a:latin typeface="Avenir LT Std 45 Book" panose="020B0502020203020204" pitchFamily="34" charset="0"/>
                <a:ea typeface="Calibri" panose="020F0502020204030204" pitchFamily="34" charset="0"/>
              </a:rPr>
              <a:t>(OSNBs)</a:t>
            </a:r>
          </a:p>
          <a:p>
            <a:pPr algn="ctr"/>
            <a:endParaRPr lang="en-GB" sz="3600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6600" dirty="0">
                <a:latin typeface="Avenir LT Std 45 Book" panose="020B0502020203020204" pitchFamily="34" charset="0"/>
                <a:ea typeface="Calibri" panose="020F0502020204030204" pitchFamily="34" charset="0"/>
              </a:rPr>
              <a:t>Nevis Hulme</a:t>
            </a:r>
          </a:p>
          <a:p>
            <a:pPr algn="ctr"/>
            <a:endParaRPr lang="en-GB" sz="4800" b="1" dirty="0">
              <a:latin typeface="Avenir LT Std 45 Book" panose="020B0502020203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3BE52C-8CF8-4FF8-9EB9-068753269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7"/>
    </mc:Choice>
    <mc:Fallback xmlns="">
      <p:transition spd="slow" advTm="20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ACA81-BBB2-4791-B2A6-549BC8DA58A6}"/>
              </a:ext>
            </a:extLst>
          </p:cNvPr>
          <p:cNvSpPr txBox="1"/>
          <p:nvPr/>
        </p:nvSpPr>
        <p:spPr>
          <a:xfrm>
            <a:off x="378822" y="335845"/>
            <a:ext cx="1181317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LT Std 45 Book" panose="020B0502020203020204" pitchFamily="34" charset="0"/>
              </a:rPr>
              <a:t>OSNB names compared with those collected 1984-2001 </a:t>
            </a:r>
            <a:r>
              <a:rPr lang="en-GB" sz="2800" b="1" dirty="0">
                <a:latin typeface="Avenir LT Std 45 Book" panose="020B0502020203020204" pitchFamily="34" charset="0"/>
              </a:rPr>
              <a:t>             </a:t>
            </a:r>
          </a:p>
          <a:p>
            <a:r>
              <a:rPr lang="en-GB" sz="2800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1. Places with no names recorded since OSNBs (all 3 names)</a:t>
            </a:r>
          </a:p>
          <a:p>
            <a:endParaRPr lang="en-GB" sz="2800" b="1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b="1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b="1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b="1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b="1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b="1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b="1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b="1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r>
              <a:rPr lang="en-GB" sz="2800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 </a:t>
            </a:r>
          </a:p>
          <a:p>
            <a:r>
              <a:rPr lang="en-GB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						</a:t>
            </a:r>
            <a:endParaRPr lang="en-GB" sz="20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r>
              <a:rPr lang="en-GB" sz="2800" b="1" dirty="0">
                <a:latin typeface="Avenir LT Std 45 Book" panose="020B0502020203020204" pitchFamily="34" charset="0"/>
              </a:rPr>
              <a:t>		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1911AC1-34FE-404C-A447-1C26867E9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791034"/>
              </p:ext>
            </p:extLst>
          </p:nvPr>
        </p:nvGraphicFramePr>
        <p:xfrm>
          <a:off x="394138" y="1877733"/>
          <a:ext cx="9658150" cy="3155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682">
                  <a:extLst>
                    <a:ext uri="{9D8B030D-6E8A-4147-A177-3AD203B41FA5}">
                      <a16:colId xmlns:a16="http://schemas.microsoft.com/office/drawing/2014/main" val="1145985037"/>
                    </a:ext>
                  </a:extLst>
                </a:gridCol>
                <a:gridCol w="2754630">
                  <a:extLst>
                    <a:ext uri="{9D8B030D-6E8A-4147-A177-3AD203B41FA5}">
                      <a16:colId xmlns:a16="http://schemas.microsoft.com/office/drawing/2014/main" val="954552292"/>
                    </a:ext>
                  </a:extLst>
                </a:gridCol>
                <a:gridCol w="2960370">
                  <a:extLst>
                    <a:ext uri="{9D8B030D-6E8A-4147-A177-3AD203B41FA5}">
                      <a16:colId xmlns:a16="http://schemas.microsoft.com/office/drawing/2014/main" val="704514552"/>
                    </a:ext>
                  </a:extLst>
                </a:gridCol>
                <a:gridCol w="3491468">
                  <a:extLst>
                    <a:ext uri="{9D8B030D-6E8A-4147-A177-3AD203B41FA5}">
                      <a16:colId xmlns:a16="http://schemas.microsoft.com/office/drawing/2014/main" val="1078117526"/>
                    </a:ext>
                  </a:extLst>
                </a:gridCol>
              </a:tblGrid>
              <a:tr h="65959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Associated nearby names    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716761"/>
                  </a:ext>
                </a:extLst>
              </a:tr>
              <a:tr h="65959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OSNB names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OSNB names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Roy’s records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02349"/>
                  </a:ext>
                </a:extLst>
              </a:tr>
              <a:tr h="65959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Caol</a:t>
                      </a:r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Tholl</a:t>
                      </a:r>
                      <a:endParaRPr lang="en-GB" sz="2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a’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Chaol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Thuill</a:t>
                      </a:r>
                      <a:endParaRPr lang="en-GB" sz="2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a’ </a:t>
                      </a:r>
                      <a:r>
                        <a:rPr lang="en-GB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Chaoldoiridh</a:t>
                      </a:r>
                      <a:endParaRPr lang="en-GB" sz="2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528590"/>
                  </a:ext>
                </a:extLst>
              </a:tr>
              <a:tr h="51678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Glac</a:t>
                      </a:r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Gheal</a:t>
                      </a:r>
                      <a:endParaRPr lang="en-GB" sz="2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Lochan </a:t>
                      </a:r>
                      <a:r>
                        <a:rPr lang="en-GB" sz="24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na</a:t>
                      </a:r>
                      <a:r>
                        <a:rPr lang="en-GB" sz="2400" dirty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Glaic</a:t>
                      </a:r>
                      <a:r>
                        <a:rPr lang="en-GB" sz="2400" dirty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Gille</a:t>
                      </a:r>
                      <a:endParaRPr lang="en-GB" sz="24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Lochan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na</a:t>
                      </a:r>
                      <a:r>
                        <a:rPr lang="en-GB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Clachan </a:t>
                      </a:r>
                      <a:r>
                        <a:rPr lang="en-GB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Geala</a:t>
                      </a:r>
                      <a:endParaRPr lang="en-GB" sz="2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240509"/>
                  </a:ext>
                </a:extLst>
              </a:tr>
              <a:tr h="65959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i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Cnoc</a:t>
                      </a:r>
                      <a:r>
                        <a:rPr lang="en-GB" sz="2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 </a:t>
                      </a:r>
                      <a:r>
                        <a:rPr lang="en-GB" sz="2400" i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Caorach</a:t>
                      </a:r>
                      <a:endParaRPr lang="en-GB" sz="2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7006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10F32AD-1032-42F1-95AF-E8E493D7FA98}"/>
              </a:ext>
            </a:extLst>
          </p:cNvPr>
          <p:cNvSpPr txBox="1"/>
          <p:nvPr/>
        </p:nvSpPr>
        <p:spPr>
          <a:xfrm>
            <a:off x="11757266" y="648866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F2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58BB6D0-2F5C-4311-87BE-1BA67DE41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54"/>
    </mc:Choice>
    <mc:Fallback xmlns="">
      <p:transition spd="slow" advTm="67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ACA81-BBB2-4791-B2A6-549BC8DA58A6}"/>
              </a:ext>
            </a:extLst>
          </p:cNvPr>
          <p:cNvSpPr txBox="1"/>
          <p:nvPr/>
        </p:nvSpPr>
        <p:spPr>
          <a:xfrm>
            <a:off x="189411" y="338769"/>
            <a:ext cx="11813178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LT Std 45 Book" panose="020B0502020203020204" pitchFamily="34" charset="0"/>
              </a:rPr>
              <a:t>OSNB names compared with those collected 1984-2001 </a:t>
            </a:r>
            <a:r>
              <a:rPr lang="en-GB" sz="2800" b="1" dirty="0">
                <a:latin typeface="Avenir LT Std 45 Book" panose="020B0502020203020204" pitchFamily="34" charset="0"/>
              </a:rPr>
              <a:t>             </a:t>
            </a:r>
          </a:p>
          <a:p>
            <a:r>
              <a:rPr lang="en-GB" sz="2800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2. Anglicised on O.S. (all 6 names)</a:t>
            </a: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r>
              <a:rPr lang="en-GB" sz="2800" b="1" dirty="0">
                <a:latin typeface="Avenir LT Std 45 Book" panose="020B0502020203020204" pitchFamily="34" charset="0"/>
              </a:rPr>
              <a:t>								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bold</a:t>
            </a:r>
            <a:r>
              <a:rPr lang="en-GB" sz="2400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: </a:t>
            </a:r>
            <a:r>
              <a:rPr lang="en-GB" sz="24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settlements</a:t>
            </a:r>
          </a:p>
          <a:p>
            <a:r>
              <a:rPr lang="en-GB" sz="2400" dirty="0">
                <a:latin typeface="Avenir LT Std 45 Book" panose="020B0502020203020204" pitchFamily="34" charset="0"/>
              </a:rPr>
              <a:t>								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en-GB" sz="2400" dirty="0">
                <a:latin typeface="Avenir LT Std 45 Book" panose="020B0502020203020204" pitchFamily="34" charset="0"/>
              </a:rPr>
              <a:t>: physical features</a:t>
            </a:r>
          </a:p>
          <a:p>
            <a:endParaRPr lang="en-GB" sz="40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r>
              <a:rPr lang="en-GB" sz="2800" b="1" dirty="0">
                <a:latin typeface="Avenir LT Std 45 Book" panose="020B0502020203020204" pitchFamily="34" charset="0"/>
              </a:rPr>
              <a:t>						</a:t>
            </a:r>
          </a:p>
          <a:p>
            <a:endParaRPr lang="en-GB" sz="1400" b="1" dirty="0">
              <a:latin typeface="Avenir LT Std 45 Book" panose="020B0502020203020204" pitchFamily="34" charset="0"/>
            </a:endParaRPr>
          </a:p>
          <a:p>
            <a:endParaRPr lang="en-GB" sz="2400" b="1" dirty="0">
              <a:latin typeface="Avenir LT Std 45 Book" panose="020B0502020203020204" pitchFamily="34" charset="0"/>
            </a:endParaRPr>
          </a:p>
          <a:p>
            <a:r>
              <a:rPr lang="en-GB" sz="2800" b="1" dirty="0">
                <a:latin typeface="Avenir LT Std 45 Book" panose="020B0502020203020204" pitchFamily="34" charset="0"/>
              </a:rPr>
              <a:t>			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B67703A-FC16-4907-85A2-3D0A149E7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298917"/>
              </p:ext>
            </p:extLst>
          </p:nvPr>
        </p:nvGraphicFramePr>
        <p:xfrm>
          <a:off x="308610" y="1410140"/>
          <a:ext cx="7200900" cy="38276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040">
                  <a:extLst>
                    <a:ext uri="{9D8B030D-6E8A-4147-A177-3AD203B41FA5}">
                      <a16:colId xmlns:a16="http://schemas.microsoft.com/office/drawing/2014/main" val="95122394"/>
                    </a:ext>
                  </a:extLst>
                </a:gridCol>
                <a:gridCol w="3053226">
                  <a:extLst>
                    <a:ext uri="{9D8B030D-6E8A-4147-A177-3AD203B41FA5}">
                      <a16:colId xmlns:a16="http://schemas.microsoft.com/office/drawing/2014/main" val="2676544699"/>
                    </a:ext>
                  </a:extLst>
                </a:gridCol>
                <a:gridCol w="3512634">
                  <a:extLst>
                    <a:ext uri="{9D8B030D-6E8A-4147-A177-3AD203B41FA5}">
                      <a16:colId xmlns:a16="http://schemas.microsoft.com/office/drawing/2014/main" val="79314404"/>
                    </a:ext>
                  </a:extLst>
                </a:gridCol>
              </a:tblGrid>
              <a:tr h="506349">
                <a:tc>
                  <a:txBody>
                    <a:bodyPr/>
                    <a:lstStyle/>
                    <a:p>
                      <a:pPr algn="ctr" fontAlgn="b"/>
                      <a:endParaRPr lang="en-GB" sz="2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O.S. names</a:t>
                      </a:r>
                      <a:endParaRPr lang="en-GB" sz="2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Roy’s records</a:t>
                      </a:r>
                      <a:endParaRPr lang="en-GB" sz="2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592260"/>
                  </a:ext>
                </a:extLst>
              </a:tr>
              <a:tr h="5063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 Henderson 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Portaigil</a:t>
                      </a:r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027764"/>
                  </a:ext>
                </a:extLst>
              </a:tr>
              <a:tr h="55484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Openham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h-</a:t>
                      </a:r>
                      <a:r>
                        <a:rPr lang="en-GB" sz="2400" b="1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Òbaidhnean</a:t>
                      </a:r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53025"/>
                  </a:ext>
                </a:extLst>
              </a:tr>
              <a:tr h="5063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South </a:t>
                      </a:r>
                      <a:r>
                        <a:rPr lang="en-GB" sz="2400" b="1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Erradale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Eàrradal</a:t>
                      </a:r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Shuas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13094"/>
                  </a:ext>
                </a:extLst>
              </a:tr>
              <a:tr h="5063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Red Point (</a:t>
                      </a:r>
                      <a:r>
                        <a:rPr lang="en-GB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headland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A'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Rubha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Lachdonn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or</a:t>
                      </a:r>
                    </a:p>
                    <a:p>
                      <a:pPr algn="l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A’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Rubha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Dearg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398442"/>
                  </a:ext>
                </a:extLst>
              </a:tr>
              <a:tr h="5063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Craig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Creag</a:t>
                      </a:r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Ri’ </a:t>
                      </a:r>
                      <a:r>
                        <a:rPr lang="en-GB" sz="2400" b="1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Mhorgainn</a:t>
                      </a:r>
                      <a:r>
                        <a:rPr lang="en-GB" sz="24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733485"/>
                  </a:ext>
                </a:extLst>
              </a:tr>
              <a:tr h="5063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Craig River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Abhainn</a:t>
                      </a: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Creige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9882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F0DC40B-A8A2-4283-8811-D605E739D820}"/>
              </a:ext>
            </a:extLst>
          </p:cNvPr>
          <p:cNvSpPr txBox="1"/>
          <p:nvPr/>
        </p:nvSpPr>
        <p:spPr>
          <a:xfrm>
            <a:off x="11757266" y="648866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FD0E90-0495-4478-802F-10F532CBD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5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7"/>
    </mc:Choice>
    <mc:Fallback xmlns="">
      <p:transition spd="slow" advTm="25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ACA81-BBB2-4791-B2A6-549BC8DA58A6}"/>
              </a:ext>
            </a:extLst>
          </p:cNvPr>
          <p:cNvSpPr txBox="1"/>
          <p:nvPr/>
        </p:nvSpPr>
        <p:spPr>
          <a:xfrm>
            <a:off x="378822" y="335845"/>
            <a:ext cx="118131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LT Std 45 Book" panose="020B0502020203020204" pitchFamily="34" charset="0"/>
              </a:rPr>
              <a:t>OSNB names compared with those collected 1984-2001   </a:t>
            </a:r>
            <a:r>
              <a:rPr lang="en-GB" sz="2800" b="1" dirty="0">
                <a:latin typeface="Avenir LT Std 45 Book" panose="020B0502020203020204" pitchFamily="34" charset="0"/>
              </a:rPr>
              <a:t>           </a:t>
            </a:r>
          </a:p>
          <a:p>
            <a:r>
              <a:rPr lang="en-GB" sz="2800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3. Same or recognisably similar names (a selection of the 85 names)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C6082A-047E-4B23-90C5-53F31BFA8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823404"/>
              </p:ext>
            </p:extLst>
          </p:nvPr>
        </p:nvGraphicFramePr>
        <p:xfrm>
          <a:off x="406777" y="1370315"/>
          <a:ext cx="11608759" cy="39412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0493">
                  <a:extLst>
                    <a:ext uri="{9D8B030D-6E8A-4147-A177-3AD203B41FA5}">
                      <a16:colId xmlns:a16="http://schemas.microsoft.com/office/drawing/2014/main" val="4203045514"/>
                    </a:ext>
                  </a:extLst>
                </a:gridCol>
                <a:gridCol w="3223260">
                  <a:extLst>
                    <a:ext uri="{9D8B030D-6E8A-4147-A177-3AD203B41FA5}">
                      <a16:colId xmlns:a16="http://schemas.microsoft.com/office/drawing/2014/main" val="4772982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34316434"/>
                    </a:ext>
                  </a:extLst>
                </a:gridCol>
                <a:gridCol w="5031806">
                  <a:extLst>
                    <a:ext uri="{9D8B030D-6E8A-4147-A177-3AD203B41FA5}">
                      <a16:colId xmlns:a16="http://schemas.microsoft.com/office/drawing/2014/main" val="462205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O.S. name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Roy’s records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Commentary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610314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Loch nan </a:t>
                      </a: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Gillean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 Loch nan Gillean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identical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44046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Caolas</a:t>
                      </a:r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Dubh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Caolas</a:t>
                      </a:r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Dubh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definite article omitted (O.S. policy)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515094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a’ </a:t>
                      </a:r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Mhadaidh</a:t>
                      </a: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Ruaidh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a’ </a:t>
                      </a:r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Mhada</a:t>
                      </a: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Ruaidh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 spelling variation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355748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Camas an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Alltain</a:t>
                      </a:r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Camas an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Alltan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dialect omission of genitive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133348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Sgeir</a:t>
                      </a: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Ghlas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A' </a:t>
                      </a:r>
                      <a:r>
                        <a:rPr lang="en-GB" sz="24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Sgeire</a:t>
                      </a: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Ghlais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dative-locative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76328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Glac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 nan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Cuilc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A'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Ghlac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Cuilc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Wester Ross form standardised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127101"/>
                  </a:ext>
                </a:extLst>
              </a:tr>
              <a:tr h="48393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Creag</a:t>
                      </a:r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Luatha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A’ </a:t>
                      </a: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Chreag</a:t>
                      </a:r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Luathann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different genitives (latter local)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0990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E89A1B3-4BC1-48B9-8C33-DABD60C0FFAF}"/>
              </a:ext>
            </a:extLst>
          </p:cNvPr>
          <p:cNvSpPr txBox="1"/>
          <p:nvPr/>
        </p:nvSpPr>
        <p:spPr>
          <a:xfrm>
            <a:off x="11684994" y="652215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F4.1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D03E55D-81B5-406D-A27B-26F771851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59"/>
    </mc:Choice>
    <mc:Fallback xmlns="">
      <p:transition spd="slow" advTm="67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ACA81-BBB2-4791-B2A6-549BC8DA58A6}"/>
              </a:ext>
            </a:extLst>
          </p:cNvPr>
          <p:cNvSpPr txBox="1"/>
          <p:nvPr/>
        </p:nvSpPr>
        <p:spPr>
          <a:xfrm>
            <a:off x="378822" y="335845"/>
            <a:ext cx="118131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LT Std 45 Book" panose="020B0502020203020204" pitchFamily="34" charset="0"/>
              </a:rPr>
              <a:t>OSNB names compared with those collected 1984-2001   </a:t>
            </a:r>
            <a:r>
              <a:rPr lang="en-GB" sz="2800" b="1" dirty="0">
                <a:latin typeface="Avenir LT Std 45 Book" panose="020B0502020203020204" pitchFamily="34" charset="0"/>
              </a:rPr>
              <a:t>           </a:t>
            </a:r>
          </a:p>
          <a:p>
            <a:r>
              <a:rPr lang="en-GB" sz="2800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3. Same or recognisably similar names (a selection of the 85 names)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C6082A-047E-4B23-90C5-53F31BFA8A25}"/>
              </a:ext>
            </a:extLst>
          </p:cNvPr>
          <p:cNvGraphicFramePr>
            <a:graphicFrameLocks noGrp="1"/>
          </p:cNvGraphicFramePr>
          <p:nvPr/>
        </p:nvGraphicFramePr>
        <p:xfrm>
          <a:off x="406777" y="1370315"/>
          <a:ext cx="11608759" cy="39412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0493">
                  <a:extLst>
                    <a:ext uri="{9D8B030D-6E8A-4147-A177-3AD203B41FA5}">
                      <a16:colId xmlns:a16="http://schemas.microsoft.com/office/drawing/2014/main" val="4203045514"/>
                    </a:ext>
                  </a:extLst>
                </a:gridCol>
                <a:gridCol w="3223260">
                  <a:extLst>
                    <a:ext uri="{9D8B030D-6E8A-4147-A177-3AD203B41FA5}">
                      <a16:colId xmlns:a16="http://schemas.microsoft.com/office/drawing/2014/main" val="4772982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34316434"/>
                    </a:ext>
                  </a:extLst>
                </a:gridCol>
                <a:gridCol w="5031806">
                  <a:extLst>
                    <a:ext uri="{9D8B030D-6E8A-4147-A177-3AD203B41FA5}">
                      <a16:colId xmlns:a16="http://schemas.microsoft.com/office/drawing/2014/main" val="462205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O.S. name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Roy’s records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Commentary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610314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Loch nan </a:t>
                      </a: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Gillean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 Loch nan Gillean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identical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44046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Caolas</a:t>
                      </a:r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Dubh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Caolas</a:t>
                      </a:r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Dubh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definite article omitted (O.S. policy)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515094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a’ </a:t>
                      </a:r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Mhadaidh</a:t>
                      </a: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Ruaidh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a’ </a:t>
                      </a:r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Mhada</a:t>
                      </a:r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Ruaidh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 spelling variation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355748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Camas an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Alltain</a:t>
                      </a:r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Camas an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Alltan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dialect omission of genitive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133348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Sgeir</a:t>
                      </a: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Ghlas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A' </a:t>
                      </a:r>
                      <a:r>
                        <a:rPr lang="en-GB" sz="24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Sgeire</a:t>
                      </a:r>
                      <a:r>
                        <a:rPr lang="en-GB" sz="2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Ghlais</a:t>
                      </a:r>
                      <a:endParaRPr lang="en-GB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dative-locative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76328"/>
                  </a:ext>
                </a:extLst>
              </a:tr>
              <a:tr h="513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Glac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 nan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Cuilc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A'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Ghlac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Cuilc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Wester Ross form standardised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127101"/>
                  </a:ext>
                </a:extLst>
              </a:tr>
              <a:tr h="48393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Creag</a:t>
                      </a:r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Luatha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A’ </a:t>
                      </a: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Chreag</a:t>
                      </a:r>
                      <a:r>
                        <a:rPr lang="en-GB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Luathann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different genitives (latter local)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0990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E89A1B3-4BC1-48B9-8C33-DABD60C0FFAF}"/>
              </a:ext>
            </a:extLst>
          </p:cNvPr>
          <p:cNvSpPr txBox="1"/>
          <p:nvPr/>
        </p:nvSpPr>
        <p:spPr>
          <a:xfrm>
            <a:off x="11609789" y="648866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F4.2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CC07CF-3937-4D68-AAEF-A2BAC4FC7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9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52"/>
    </mc:Choice>
    <mc:Fallback xmlns="">
      <p:transition spd="slow" advTm="61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ACA81-BBB2-4791-B2A6-549BC8DA58A6}"/>
              </a:ext>
            </a:extLst>
          </p:cNvPr>
          <p:cNvSpPr txBox="1"/>
          <p:nvPr/>
        </p:nvSpPr>
        <p:spPr>
          <a:xfrm>
            <a:off x="378822" y="347872"/>
            <a:ext cx="11813178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Avenir LT Std 45 Book" panose="020B0502020203020204" pitchFamily="34" charset="0"/>
              </a:rPr>
              <a:t>Two examples of variants from Roy’s records</a:t>
            </a: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dirty="0">
              <a:latin typeface="Avenir LT Std 45 Book" panose="020B0502020203020204" pitchFamily="34" charset="0"/>
            </a:endParaRPr>
          </a:p>
          <a:p>
            <a:r>
              <a:rPr lang="en-GB" sz="2800" dirty="0">
                <a:latin typeface="Avenir LT Std 45 Book" panose="020B0502020203020204" pitchFamily="34" charset="0"/>
              </a:rPr>
              <a:t>Of the 651 distinct names, 117 have at least one variant:</a:t>
            </a:r>
          </a:p>
          <a:p>
            <a:endParaRPr lang="en-GB" sz="2800" dirty="0">
              <a:latin typeface="Avenir LT Std 45 Book" panose="020B0502020203020204" pitchFamily="34" charset="0"/>
            </a:endParaRPr>
          </a:p>
          <a:p>
            <a:r>
              <a:rPr lang="en-GB" sz="2800" dirty="0">
                <a:latin typeface="Avenir LT Std 45 Book" panose="020B0502020203020204" pitchFamily="34" charset="0"/>
              </a:rPr>
              <a:t>92 with 1;    19 with 2;    2 with 3;    2 with 4;    2 with 6.   </a:t>
            </a:r>
            <a:r>
              <a:rPr lang="en-GB" sz="2800" b="1" dirty="0">
                <a:latin typeface="Avenir LT Std 45 Book" panose="020B0502020203020204" pitchFamily="34" charset="0"/>
              </a:rPr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9A1B3-4BC1-48B9-8C33-DABD60C0FFAF}"/>
              </a:ext>
            </a:extLst>
          </p:cNvPr>
          <p:cNvSpPr txBox="1"/>
          <p:nvPr/>
        </p:nvSpPr>
        <p:spPr>
          <a:xfrm>
            <a:off x="11757266" y="648866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E8D34F-ACD0-40F9-A31E-5EBB41AB7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690283"/>
              </p:ext>
            </p:extLst>
          </p:nvPr>
        </p:nvGraphicFramePr>
        <p:xfrm>
          <a:off x="6545179" y="1247149"/>
          <a:ext cx="4467252" cy="2346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7252">
                  <a:extLst>
                    <a:ext uri="{9D8B030D-6E8A-4147-A177-3AD203B41FA5}">
                      <a16:colId xmlns:a16="http://schemas.microsoft.com/office/drawing/2014/main" val="3027494116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(No name in OSNB, NG7469)</a:t>
                      </a:r>
                      <a:endParaRPr lang="en-GB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Doire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Sriùmpag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82745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/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Doire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’n t-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Sriùmpan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787697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/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Doire ’n t-Srampag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9832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/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Doire Srampag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67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Doire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Sriùmpaid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843228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E12081-5EAF-46BB-AD50-0A6DD49CA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512978"/>
              </p:ext>
            </p:extLst>
          </p:nvPr>
        </p:nvGraphicFramePr>
        <p:xfrm>
          <a:off x="378822" y="1247149"/>
          <a:ext cx="4493431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3431">
                  <a:extLst>
                    <a:ext uri="{9D8B030D-6E8A-4147-A177-3AD203B41FA5}">
                      <a16:colId xmlns:a16="http://schemas.microsoft.com/office/drawing/2014/main" val="35971474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Coire an t-</a:t>
                      </a:r>
                      <a:r>
                        <a:rPr lang="en-GB" sz="2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Slèibhe</a:t>
                      </a:r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(OSNB, NG7666)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GB" sz="2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0062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Coire ’n t-</a:t>
                      </a:r>
                      <a:r>
                        <a:rPr lang="en-GB" sz="2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Slèibhe</a:t>
                      </a:r>
                      <a:endParaRPr lang="en-GB" sz="2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Coire ’n t-</a:t>
                      </a:r>
                      <a:r>
                        <a:rPr lang="en-GB" sz="2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Slèibh</a:t>
                      </a:r>
                      <a:endParaRPr lang="en-GB" sz="2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GB" sz="2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</a:t>
                      </a:r>
                      <a:r>
                        <a:rPr lang="en-GB" sz="2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Coireachan</a:t>
                      </a:r>
                      <a:r>
                        <a:rPr lang="en-GB" sz="2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Slèibh</a:t>
                      </a:r>
                      <a:r>
                        <a:rPr lang="en-GB" sz="2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</a:t>
                      </a:r>
                      <a:r>
                        <a:rPr lang="en-GB" sz="2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Coireachan</a:t>
                      </a:r>
                      <a:r>
                        <a:rPr lang="en-GB" sz="2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Slèibhe</a:t>
                      </a:r>
                      <a:endParaRPr lang="en-GB" sz="2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</a:t>
                      </a:r>
                      <a:r>
                        <a:rPr lang="en-GB" sz="2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Coireachan</a:t>
                      </a:r>
                      <a:r>
                        <a:rPr lang="en-GB" sz="2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Slèibheach</a:t>
                      </a:r>
                      <a:endParaRPr lang="en-GB" sz="2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GB" sz="2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</a:t>
                      </a:r>
                      <a:r>
                        <a:rPr lang="en-GB" sz="2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Coireachan</a:t>
                      </a:r>
                      <a:r>
                        <a:rPr lang="en-GB" sz="2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Sliabh</a:t>
                      </a:r>
                      <a:endParaRPr lang="en-GB" sz="2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7922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Coireachan</a:t>
                      </a:r>
                      <a:r>
                        <a:rPr lang="en-GB" sz="2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t-</a:t>
                      </a:r>
                      <a:r>
                        <a:rPr lang="en-GB" sz="2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Slèibh</a:t>
                      </a:r>
                      <a:endParaRPr lang="en-GB" sz="2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GB" sz="2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671530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5A6D684-D3DA-4DBC-9874-8BB255107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16"/>
    </mc:Choice>
    <mc:Fallback xmlns="">
      <p:transition spd="slow" advTm="51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ACA81-BBB2-4791-B2A6-549BC8DA58A6}"/>
              </a:ext>
            </a:extLst>
          </p:cNvPr>
          <p:cNvSpPr txBox="1"/>
          <p:nvPr/>
        </p:nvSpPr>
        <p:spPr>
          <a:xfrm>
            <a:off x="268940" y="335845"/>
            <a:ext cx="119230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LT Std 45 Book" panose="020B0502020203020204" pitchFamily="34" charset="0"/>
              </a:rPr>
              <a:t>OSNB names compared with those collected 1984-2001 </a:t>
            </a:r>
            <a:r>
              <a:rPr lang="en-GB" sz="2800" b="1" dirty="0">
                <a:latin typeface="Avenir LT Std 45 Book" panose="020B0502020203020204" pitchFamily="34" charset="0"/>
              </a:rPr>
              <a:t>             </a:t>
            </a:r>
          </a:p>
          <a:p>
            <a:r>
              <a:rPr lang="en-GB" sz="2800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4. Inconsistent names (a selection of the 21 names)</a:t>
            </a: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D0E48-0DB5-46DD-A412-8B49266665FA}"/>
              </a:ext>
            </a:extLst>
          </p:cNvPr>
          <p:cNvSpPr txBox="1"/>
          <p:nvPr/>
        </p:nvSpPr>
        <p:spPr>
          <a:xfrm>
            <a:off x="6387853" y="1179481"/>
            <a:ext cx="590658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0F4B32-E9F0-4D2D-89B6-CFD6A69EA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912050"/>
              </p:ext>
            </p:extLst>
          </p:nvPr>
        </p:nvGraphicFramePr>
        <p:xfrm>
          <a:off x="285750" y="1399755"/>
          <a:ext cx="11637310" cy="34192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790">
                  <a:extLst>
                    <a:ext uri="{9D8B030D-6E8A-4147-A177-3AD203B41FA5}">
                      <a16:colId xmlns:a16="http://schemas.microsoft.com/office/drawing/2014/main" val="3790776351"/>
                    </a:ext>
                  </a:extLst>
                </a:gridCol>
                <a:gridCol w="3696502">
                  <a:extLst>
                    <a:ext uri="{9D8B030D-6E8A-4147-A177-3AD203B41FA5}">
                      <a16:colId xmlns:a16="http://schemas.microsoft.com/office/drawing/2014/main" val="273707332"/>
                    </a:ext>
                  </a:extLst>
                </a:gridCol>
                <a:gridCol w="4283242">
                  <a:extLst>
                    <a:ext uri="{9D8B030D-6E8A-4147-A177-3AD203B41FA5}">
                      <a16:colId xmlns:a16="http://schemas.microsoft.com/office/drawing/2014/main" val="3266945560"/>
                    </a:ext>
                  </a:extLst>
                </a:gridCol>
                <a:gridCol w="3051776">
                  <a:extLst>
                    <a:ext uri="{9D8B030D-6E8A-4147-A177-3AD203B41FA5}">
                      <a16:colId xmlns:a16="http://schemas.microsoft.com/office/drawing/2014/main" val="259472036"/>
                    </a:ext>
                  </a:extLst>
                </a:gridCol>
              </a:tblGrid>
              <a:tr h="488458">
                <a:tc>
                  <a:txBody>
                    <a:bodyPr/>
                    <a:lstStyle/>
                    <a:p>
                      <a:pPr algn="ctr" fontAlgn="b"/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O.S. names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Roy’s records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Commentary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625974"/>
                  </a:ext>
                </a:extLst>
              </a:tr>
              <a:tr h="48845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Caochan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Gainimh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a’ Hal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unrelated names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741194"/>
                  </a:ext>
                </a:extLst>
              </a:tr>
              <a:tr h="48845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Lochan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Glaic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Gille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Lochan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Clachan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Geala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corruption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075290"/>
                  </a:ext>
                </a:extLst>
              </a:tr>
              <a:tr h="48845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Caolas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Dubh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Camas an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Duilisg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O.S. name misplaced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783016"/>
                  </a:ext>
                </a:extLst>
              </a:tr>
              <a:tr h="48845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Loch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Airidh</a:t>
                      </a:r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Uilleim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Loch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Àirigh</a:t>
                      </a:r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Sitheag</a:t>
                      </a:r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change of specific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213267"/>
                  </a:ext>
                </a:extLst>
              </a:tr>
              <a:tr h="4884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Uamhach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Chliabh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Cùl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Creagan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Ùmh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’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Chlèibh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expanded from OSNB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575845"/>
                  </a:ext>
                </a:extLst>
              </a:tr>
              <a:tr h="48845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Achadh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Uamhach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Chléibh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Buail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Ùmh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’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Chlèibh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change of generic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72565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B65D286-8DF4-4E9A-B682-294FCA9A7079}"/>
              </a:ext>
            </a:extLst>
          </p:cNvPr>
          <p:cNvSpPr txBox="1"/>
          <p:nvPr/>
        </p:nvSpPr>
        <p:spPr>
          <a:xfrm>
            <a:off x="11664122" y="647828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F6.1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FF5E817-B8F4-406A-A3A8-9101B9A4D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21"/>
    </mc:Choice>
    <mc:Fallback xmlns="">
      <p:transition spd="slow" advTm="6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7ACA81-BBB2-4791-B2A6-549BC8DA58A6}"/>
              </a:ext>
            </a:extLst>
          </p:cNvPr>
          <p:cNvSpPr txBox="1"/>
          <p:nvPr/>
        </p:nvSpPr>
        <p:spPr>
          <a:xfrm>
            <a:off x="268940" y="335845"/>
            <a:ext cx="119230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venir LT Std 45 Book" panose="020B0502020203020204" pitchFamily="34" charset="0"/>
              </a:rPr>
              <a:t>OSNB names compared with those collected 1984-2001 </a:t>
            </a:r>
            <a:r>
              <a:rPr lang="en-GB" sz="2800" b="1" dirty="0">
                <a:latin typeface="Avenir LT Std 45 Book" panose="020B0502020203020204" pitchFamily="34" charset="0"/>
              </a:rPr>
              <a:t>             </a:t>
            </a:r>
          </a:p>
          <a:p>
            <a:r>
              <a:rPr lang="en-GB" sz="2800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4. Inconsistent names (a selection of the 21 names)</a:t>
            </a: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D0E48-0DB5-46DD-A412-8B49266665FA}"/>
              </a:ext>
            </a:extLst>
          </p:cNvPr>
          <p:cNvSpPr txBox="1"/>
          <p:nvPr/>
        </p:nvSpPr>
        <p:spPr>
          <a:xfrm>
            <a:off x="6387853" y="1179481"/>
            <a:ext cx="590658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0F4B32-E9F0-4D2D-89B6-CFD6A69EAAC2}"/>
              </a:ext>
            </a:extLst>
          </p:cNvPr>
          <p:cNvGraphicFramePr>
            <a:graphicFrameLocks noGrp="1"/>
          </p:cNvGraphicFramePr>
          <p:nvPr/>
        </p:nvGraphicFramePr>
        <p:xfrm>
          <a:off x="285750" y="1399755"/>
          <a:ext cx="11637310" cy="34192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790">
                  <a:extLst>
                    <a:ext uri="{9D8B030D-6E8A-4147-A177-3AD203B41FA5}">
                      <a16:colId xmlns:a16="http://schemas.microsoft.com/office/drawing/2014/main" val="3790776351"/>
                    </a:ext>
                  </a:extLst>
                </a:gridCol>
                <a:gridCol w="3696502">
                  <a:extLst>
                    <a:ext uri="{9D8B030D-6E8A-4147-A177-3AD203B41FA5}">
                      <a16:colId xmlns:a16="http://schemas.microsoft.com/office/drawing/2014/main" val="273707332"/>
                    </a:ext>
                  </a:extLst>
                </a:gridCol>
                <a:gridCol w="4283242">
                  <a:extLst>
                    <a:ext uri="{9D8B030D-6E8A-4147-A177-3AD203B41FA5}">
                      <a16:colId xmlns:a16="http://schemas.microsoft.com/office/drawing/2014/main" val="3266945560"/>
                    </a:ext>
                  </a:extLst>
                </a:gridCol>
                <a:gridCol w="3051776">
                  <a:extLst>
                    <a:ext uri="{9D8B030D-6E8A-4147-A177-3AD203B41FA5}">
                      <a16:colId xmlns:a16="http://schemas.microsoft.com/office/drawing/2014/main" val="259472036"/>
                    </a:ext>
                  </a:extLst>
                </a:gridCol>
              </a:tblGrid>
              <a:tr h="488458">
                <a:tc>
                  <a:txBody>
                    <a:bodyPr/>
                    <a:lstStyle/>
                    <a:p>
                      <a:pPr algn="ctr" fontAlgn="b"/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O.S. names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Roy’s records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Commentary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625974"/>
                  </a:ext>
                </a:extLst>
              </a:tr>
              <a:tr h="48845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Caochan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Gainimh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a’ Hal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unrelated names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741194"/>
                  </a:ext>
                </a:extLst>
              </a:tr>
              <a:tr h="48845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Lochan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Glaic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Gille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Lochan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Clachan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Geala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corruption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075290"/>
                  </a:ext>
                </a:extLst>
              </a:tr>
              <a:tr h="48845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Caolas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Dubh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Camas an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Duilisg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O.S. name misplaced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783016"/>
                  </a:ext>
                </a:extLst>
              </a:tr>
              <a:tr h="48845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Loch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Airidh</a:t>
                      </a:r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Uilleim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Loch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Àirigh</a:t>
                      </a:r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Sitheag</a:t>
                      </a:r>
                      <a:r>
                        <a:rPr lang="en-GB" sz="24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change of specific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213267"/>
                  </a:ext>
                </a:extLst>
              </a:tr>
              <a:tr h="4884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Uamhach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Chliabh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Allt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Cùl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Creagan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Ùmh</a:t>
                      </a:r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’</a:t>
                      </a:r>
                      <a:r>
                        <a:rPr lang="en-GB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Chlèibh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expanded from OSNB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575845"/>
                  </a:ext>
                </a:extLst>
              </a:tr>
              <a:tr h="48845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Achadh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Uamhach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Chléibh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Buail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Ùmh</a:t>
                      </a:r>
                      <a:r>
                        <a:rPr lang="en-GB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’</a:t>
                      </a:r>
                      <a:r>
                        <a:rPr lang="en-GB" sz="2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Chlèibh</a:t>
                      </a:r>
                      <a:endParaRPr lang="en-GB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change of generic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72565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B65D286-8DF4-4E9A-B682-294FCA9A7079}"/>
              </a:ext>
            </a:extLst>
          </p:cNvPr>
          <p:cNvSpPr txBox="1"/>
          <p:nvPr/>
        </p:nvSpPr>
        <p:spPr>
          <a:xfrm>
            <a:off x="11664122" y="647828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F6.2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B439D67-6036-4865-8959-51323F103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82"/>
    </mc:Choice>
    <mc:Fallback xmlns="">
      <p:transition spd="slow" advTm="5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70E2514-0B40-4318-B008-08C315EEF5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3441897"/>
              </p:ext>
            </p:extLst>
          </p:nvPr>
        </p:nvGraphicFramePr>
        <p:xfrm>
          <a:off x="4166395" y="0"/>
          <a:ext cx="851835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B65D286-8DF4-4E9A-B682-294FCA9A7079}"/>
              </a:ext>
            </a:extLst>
          </p:cNvPr>
          <p:cNvSpPr txBox="1"/>
          <p:nvPr/>
        </p:nvSpPr>
        <p:spPr>
          <a:xfrm>
            <a:off x="11757266" y="648866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F7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8BC12D-5528-492A-B855-8658D075D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3ACAE4A1-1398-49C1-A9A9-47224868B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8"/>
            <a:ext cx="12192000" cy="68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48"/>
    </mc:Choice>
    <mc:Fallback xmlns="">
      <p:transition spd="slow" advTm="5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42FCB-BBA4-41BC-8699-58C2AE6DF4DA}"/>
              </a:ext>
            </a:extLst>
          </p:cNvPr>
          <p:cNvSpPr/>
          <p:nvPr/>
        </p:nvSpPr>
        <p:spPr>
          <a:xfrm>
            <a:off x="0" y="2367171"/>
            <a:ext cx="12191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The reliability of </a:t>
            </a:r>
          </a:p>
          <a:p>
            <a:pPr algn="ctr"/>
            <a:r>
              <a:rPr lang="en-GB" sz="66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the authorities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0C9CF-6E87-4B6C-B811-C7EE0834BE98}"/>
              </a:ext>
            </a:extLst>
          </p:cNvPr>
          <p:cNvSpPr txBox="1"/>
          <p:nvPr/>
        </p:nvSpPr>
        <p:spPr>
          <a:xfrm>
            <a:off x="11757266" y="648866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EF68F5-134A-46AB-A602-4B8E5E576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8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3"/>
    </mc:Choice>
    <mc:Fallback xmlns="">
      <p:transition spd="slow" advTm="1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42FCB-BBA4-41BC-8699-58C2AE6DF4DA}"/>
              </a:ext>
            </a:extLst>
          </p:cNvPr>
          <p:cNvSpPr/>
          <p:nvPr/>
        </p:nvSpPr>
        <p:spPr>
          <a:xfrm>
            <a:off x="416689" y="468923"/>
            <a:ext cx="1134057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Instructions to Field Examiners of 1884</a:t>
            </a:r>
          </a:p>
          <a:p>
            <a:endParaRPr lang="en-GB" sz="28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r>
              <a:rPr lang="en-GB" sz="2800" dirty="0"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For names generally the following are the </a:t>
            </a:r>
          </a:p>
          <a:p>
            <a:r>
              <a:rPr lang="en-GB" sz="2800" b="1" dirty="0">
                <a:solidFill>
                  <a:srgbClr val="FF0000"/>
                </a:solidFill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best individual authorities</a:t>
            </a:r>
            <a:r>
              <a:rPr lang="en-GB" sz="2800" dirty="0"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, and should be taken in the order given :</a:t>
            </a:r>
          </a:p>
          <a:p>
            <a:endParaRPr lang="en-GB" sz="2000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r>
              <a:rPr lang="en-GB" sz="2800" b="1" dirty="0">
                <a:solidFill>
                  <a:srgbClr val="FF0000"/>
                </a:solidFill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Owners of property </a:t>
            </a:r>
            <a:r>
              <a:rPr lang="en-GB" sz="2800" b="1" dirty="0"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; estate agents ; </a:t>
            </a:r>
            <a:r>
              <a:rPr lang="en-GB" sz="2800" b="1" dirty="0">
                <a:solidFill>
                  <a:srgbClr val="FF0000"/>
                </a:solidFill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clergymen</a:t>
            </a:r>
            <a:r>
              <a:rPr lang="en-GB" sz="2800" b="1" dirty="0"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, postmaster and </a:t>
            </a:r>
            <a:r>
              <a:rPr lang="en-GB" sz="2800" b="1" dirty="0">
                <a:solidFill>
                  <a:srgbClr val="FF0000"/>
                </a:solidFill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schoolmasters</a:t>
            </a:r>
            <a:r>
              <a:rPr lang="en-GB" sz="2800" dirty="0"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, if they have been some time in the district ; rate collectors ; road surveyors; borough and county surveyors ; </a:t>
            </a:r>
            <a:r>
              <a:rPr lang="en-GB" sz="2800" dirty="0">
                <a:solidFill>
                  <a:srgbClr val="FF0000"/>
                </a:solidFill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gentlemen residing in the district</a:t>
            </a:r>
            <a:r>
              <a:rPr lang="en-GB" sz="2800" dirty="0"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, . . . </a:t>
            </a:r>
          </a:p>
          <a:p>
            <a:endParaRPr lang="en-GB" sz="2000" dirty="0">
              <a:effectLst/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r>
              <a:rPr lang="en-GB" sz="2800" dirty="0"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Respectable inhabitants of some position should be consulted. </a:t>
            </a:r>
          </a:p>
          <a:p>
            <a:r>
              <a:rPr lang="en-GB" sz="2800" b="1" dirty="0">
                <a:solidFill>
                  <a:srgbClr val="FF0000"/>
                </a:solidFill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Small farmers or cottagers are not to be depended on</a:t>
            </a:r>
            <a:r>
              <a:rPr lang="en-GB" sz="2800" dirty="0">
                <a:effectLst/>
                <a:latin typeface="Avenir LT Std 45 Book" panose="020B0502020203020204" pitchFamily="34" charset="0"/>
                <a:ea typeface="Calibri" panose="020F0502020204030204" pitchFamily="34" charset="0"/>
              </a:rPr>
              <a:t>, even for the names of places they occupy, especially as to the spelling, but a well-educated and intelligent occupier is, of course, a good authority.</a:t>
            </a:r>
          </a:p>
          <a:p>
            <a:endParaRPr lang="en-GB" sz="2000" dirty="0">
              <a:effectLst/>
              <a:latin typeface="Avenir LT Std 45 Book" panose="020B0502020203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0C9CF-6E87-4B6C-B811-C7EE0834BE98}"/>
              </a:ext>
            </a:extLst>
          </p:cNvPr>
          <p:cNvSpPr txBox="1"/>
          <p:nvPr/>
        </p:nvSpPr>
        <p:spPr>
          <a:xfrm>
            <a:off x="11757266" y="648866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94D9CB-4879-4335-8BA0-904E1BA3C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8"/>
    </mc:Choice>
    <mc:Fallback xmlns="">
      <p:transition spd="slow" advTm="48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42FCB-BBA4-41BC-8699-58C2AE6DF4DA}"/>
              </a:ext>
            </a:extLst>
          </p:cNvPr>
          <p:cNvSpPr/>
          <p:nvPr/>
        </p:nvSpPr>
        <p:spPr>
          <a:xfrm>
            <a:off x="344659" y="449941"/>
            <a:ext cx="11688845" cy="63401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Locational map</a:t>
            </a:r>
          </a:p>
          <a:p>
            <a:endParaRPr lang="en-GB" sz="10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r>
              <a:rPr lang="en-GB" sz="2800" dirty="0">
                <a:latin typeface="Avenir LT Std 45 Book" panose="020B0502020203020204" pitchFamily="34" charset="0"/>
                <a:ea typeface="Calibri" panose="020F0502020204030204" pitchFamily="34" charset="0"/>
              </a:rPr>
              <a:t> 	       </a:t>
            </a:r>
            <a:r>
              <a:rPr lang="en-GB" sz="2800" b="1" dirty="0">
                <a:highlight>
                  <a:srgbClr val="FFFF00"/>
                </a:highlight>
                <a:latin typeface="Avenir LT Std 45 Book" panose="020B0502020203020204" pitchFamily="34" charset="0"/>
                <a:ea typeface="Calibri" panose="020F0502020204030204" pitchFamily="34" charset="0"/>
              </a:rPr>
              <a:t>Gairloch parish</a:t>
            </a:r>
            <a:r>
              <a:rPr lang="en-GB" sz="28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                Ullapool</a:t>
            </a:r>
          </a:p>
          <a:p>
            <a:endParaRPr lang="en-GB" sz="3200" b="1" dirty="0">
              <a:highlight>
                <a:srgbClr val="FFFF00"/>
              </a:highlight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r>
              <a:rPr lang="en-GB" sz="28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										      Inverness</a:t>
            </a:r>
          </a:p>
          <a:p>
            <a:r>
              <a:rPr lang="en-GB" sz="2800" dirty="0">
                <a:latin typeface="Avenir LT Std 45 Book" panose="020B0502020203020204" pitchFamily="34" charset="0"/>
                <a:ea typeface="Calibri" panose="020F0502020204030204" pitchFamily="34" charset="0"/>
              </a:rPr>
              <a:t>   									</a:t>
            </a:r>
            <a:endParaRPr lang="en-GB" sz="28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r>
              <a:rPr lang="en-GB" sz="2800" dirty="0">
                <a:latin typeface="Avenir LT Std 45 Book" panose="020B0502020203020204" pitchFamily="34" charset="0"/>
              </a:rPr>
              <a:t>									       </a:t>
            </a:r>
          </a:p>
          <a:p>
            <a:r>
              <a:rPr lang="en-GB" sz="2800" dirty="0">
                <a:latin typeface="Avenir LT Std 45 Book" panose="020B0502020203020204" pitchFamily="34" charset="0"/>
                <a:ea typeface="Calibri" panose="020F0502020204030204" pitchFamily="34" charset="0"/>
              </a:rPr>
              <a:t>										7</a:t>
            </a:r>
          </a:p>
          <a:p>
            <a:endParaRPr lang="en-GB" sz="28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r>
              <a:rPr lang="en-GB" sz="2800" dirty="0">
                <a:latin typeface="Avenir LT Std 45 Book" panose="020B0502020203020204" pitchFamily="34" charset="0"/>
                <a:ea typeface="Calibri" panose="020F0502020204030204" pitchFamily="34" charset="0"/>
              </a:rPr>
              <a:t> </a:t>
            </a:r>
          </a:p>
          <a:p>
            <a:endParaRPr lang="en-GB" sz="28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endParaRPr lang="en-GB" sz="28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r>
              <a:rPr lang="en-GB" sz="2800" dirty="0">
                <a:latin typeface="Avenir LT Std 45 Book" panose="020B0502020203020204" pitchFamily="34" charset="0"/>
                <a:ea typeface="Calibri" panose="020F0502020204030204" pitchFamily="34" charset="0"/>
              </a:rPr>
              <a:t>	  </a:t>
            </a:r>
            <a:r>
              <a:rPr lang="en-GB" sz="28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Isle of Skye</a:t>
            </a:r>
            <a:r>
              <a:rPr lang="en-GB" sz="2800" dirty="0">
                <a:latin typeface="Avenir LT Std 45 Book" panose="020B0502020203020204" pitchFamily="34" charset="0"/>
                <a:ea typeface="Calibri" panose="020F0502020204030204" pitchFamily="34" charset="0"/>
              </a:rPr>
              <a:t>   </a:t>
            </a:r>
            <a:r>
              <a:rPr lang="en-GB" sz="2800" dirty="0">
                <a:solidFill>
                  <a:srgbClr val="0070C0"/>
                </a:solidFill>
                <a:latin typeface="Avenir LT Std 45 Book" panose="020B0502020203020204" pitchFamily="34" charset="0"/>
                <a:ea typeface="Calibri" panose="020F0502020204030204" pitchFamily="34" charset="0"/>
              </a:rPr>
              <a:t> </a:t>
            </a:r>
            <a:r>
              <a:rPr lang="en-GB" sz="2800" dirty="0">
                <a:latin typeface="Avenir LT Std 45 Book" panose="020B0502020203020204" pitchFamily="34" charset="0"/>
                <a:ea typeface="Calibri" panose="020F0502020204030204" pitchFamily="34" charset="0"/>
              </a:rPr>
              <a:t>	             									         							</a:t>
            </a:r>
            <a:r>
              <a:rPr lang="en-GB" sz="1400" i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Reproduced with permission of NLS</a:t>
            </a:r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08EF245-01AC-4855-9453-00B4D5209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45" y="1614346"/>
            <a:ext cx="8217409" cy="411494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10E7F39-F7E4-4E36-81CA-1BCA5BB3656A}"/>
              </a:ext>
            </a:extLst>
          </p:cNvPr>
          <p:cNvCxnSpPr/>
          <p:nvPr/>
        </p:nvCxnSpPr>
        <p:spPr>
          <a:xfrm>
            <a:off x="9308592" y="3639312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38880B-555D-4CFA-8D79-ED69910C90CB}"/>
              </a:ext>
            </a:extLst>
          </p:cNvPr>
          <p:cNvCxnSpPr>
            <a:cxnSpLocks/>
          </p:cNvCxnSpPr>
          <p:nvPr/>
        </p:nvCxnSpPr>
        <p:spPr>
          <a:xfrm flipV="1">
            <a:off x="2545944" y="4441109"/>
            <a:ext cx="1354444" cy="13802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Graphic 31">
            <a:extLst>
              <a:ext uri="{FF2B5EF4-FFF2-40B4-BE49-F238E27FC236}">
                <a16:creationId xmlns:a16="http://schemas.microsoft.com/office/drawing/2014/main" id="{4AFEE3EE-17F6-4A7C-B472-CF5178DD5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7348" y="2039250"/>
            <a:ext cx="1362075" cy="151447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18DA5D-F9D2-4C7D-8C53-730E6E80F454}"/>
              </a:ext>
            </a:extLst>
          </p:cNvPr>
          <p:cNvCxnSpPr>
            <a:cxnSpLocks/>
          </p:cNvCxnSpPr>
          <p:nvPr/>
        </p:nvCxnSpPr>
        <p:spPr>
          <a:xfrm flipH="1">
            <a:off x="8675536" y="2407179"/>
            <a:ext cx="1480066" cy="14931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ABADEE-C535-4C60-BDC2-19C9D43F909C}"/>
              </a:ext>
            </a:extLst>
          </p:cNvPr>
          <p:cNvCxnSpPr>
            <a:cxnSpLocks/>
          </p:cNvCxnSpPr>
          <p:nvPr/>
        </p:nvCxnSpPr>
        <p:spPr>
          <a:xfrm flipH="1">
            <a:off x="6497498" y="1487905"/>
            <a:ext cx="396597" cy="3893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B922ECB-EC96-4E75-A919-EBEA828C9490}"/>
              </a:ext>
            </a:extLst>
          </p:cNvPr>
          <p:cNvSpPr txBox="1"/>
          <p:nvPr/>
        </p:nvSpPr>
        <p:spPr>
          <a:xfrm>
            <a:off x="11757266" y="6488668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8564C0-BBE2-487C-A508-BAEB215CC785}"/>
              </a:ext>
            </a:extLst>
          </p:cNvPr>
          <p:cNvCxnSpPr>
            <a:cxnSpLocks/>
          </p:cNvCxnSpPr>
          <p:nvPr/>
        </p:nvCxnSpPr>
        <p:spPr>
          <a:xfrm>
            <a:off x="4332849" y="1546484"/>
            <a:ext cx="1126708" cy="10890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65AF0D-CAC3-4ED9-BBF6-9215DD898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1"/>
    </mc:Choice>
    <mc:Fallback xmlns="">
      <p:transition spd="slow" advTm="1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F769A213-0C5B-4D52-A871-40BAB963D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5" y="3912162"/>
            <a:ext cx="9395614" cy="18895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7EE3C5-3FDB-4A06-AF01-6053AA0B9E5B}"/>
              </a:ext>
            </a:extLst>
          </p:cNvPr>
          <p:cNvSpPr/>
          <p:nvPr/>
        </p:nvSpPr>
        <p:spPr>
          <a:xfrm>
            <a:off x="9737539" y="775250"/>
            <a:ext cx="210774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800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latin typeface="Avenir LT Std 45 Book" panose="020B0502020203020204" pitchFamily="34" charset="0"/>
              </a:rPr>
              <a:t>crofter </a:t>
            </a:r>
          </a:p>
          <a:p>
            <a:endParaRPr lang="en-GB" sz="1200" dirty="0">
              <a:latin typeface="Avenir LT Std 45 Book" panose="020B0502020203020204" pitchFamily="34" charset="0"/>
            </a:endParaRPr>
          </a:p>
          <a:p>
            <a:r>
              <a:rPr lang="en-GB" sz="1000" dirty="0">
                <a:latin typeface="Avenir LT Std 45 Book" panose="020B0502020203020204" pitchFamily="34" charset="0"/>
              </a:rPr>
              <a:t>OS1/28/39/112</a:t>
            </a:r>
          </a:p>
          <a:p>
            <a:endParaRPr lang="en-GB" sz="2000" dirty="0">
              <a:latin typeface="Avenir LT Std 45 Book" panose="020B0502020203020204" pitchFamily="34" charset="0"/>
            </a:endParaRPr>
          </a:p>
          <a:p>
            <a:endParaRPr lang="en-GB" sz="2000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latin typeface="Avenir LT Std 45 Book" panose="020B0502020203020204" pitchFamily="34" charset="0"/>
              </a:rPr>
              <a:t>farmer </a:t>
            </a:r>
          </a:p>
          <a:p>
            <a:r>
              <a:rPr lang="en-GB" sz="2400" dirty="0">
                <a:latin typeface="Avenir LT Std 45 Book" panose="020B0502020203020204" pitchFamily="34" charset="0"/>
              </a:rPr>
              <a:t> </a:t>
            </a: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r>
              <a:rPr lang="en-GB" sz="1000" dirty="0">
                <a:latin typeface="Avenir LT Std 45 Book" panose="020B0502020203020204" pitchFamily="34" charset="0"/>
              </a:rPr>
              <a:t>OS1/28/39/215</a:t>
            </a: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endParaRPr lang="en-GB" sz="4800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latin typeface="Avenir LT Std 45 Book" panose="020B0502020203020204" pitchFamily="34" charset="0"/>
              </a:rPr>
              <a:t>gamekeeper</a:t>
            </a: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latin typeface="Avenir LT Std 45 Book" panose="020B0502020203020204" pitchFamily="34" charset="0"/>
              </a:rPr>
              <a:t>farmer</a:t>
            </a:r>
          </a:p>
          <a:p>
            <a:endParaRPr lang="en-GB" sz="1400" dirty="0">
              <a:latin typeface="Avenir LT Std 45 Book" panose="020B0502020203020204" pitchFamily="34" charset="0"/>
            </a:endParaRPr>
          </a:p>
          <a:p>
            <a:r>
              <a:rPr lang="en-GB" sz="1000" dirty="0">
                <a:latin typeface="Avenir LT Std 45 Book" panose="020B0502020203020204" pitchFamily="34" charset="0"/>
              </a:rPr>
              <a:t>OS1/28/39/110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CE4D85-396F-4C74-9763-14065E2D018B}"/>
              </a:ext>
            </a:extLst>
          </p:cNvPr>
          <p:cNvSpPr txBox="1"/>
          <p:nvPr/>
        </p:nvSpPr>
        <p:spPr>
          <a:xfrm>
            <a:off x="295346" y="175920"/>
            <a:ext cx="5878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venir LT Std 45 Book" panose="020B0502020203020204" pitchFamily="34" charset="0"/>
              </a:rPr>
              <a:t>The South </a:t>
            </a:r>
            <a:r>
              <a:rPr lang="en-GB" sz="2800" dirty="0" err="1">
                <a:latin typeface="Avenir LT Std 45 Book" panose="020B0502020203020204" pitchFamily="34" charset="0"/>
              </a:rPr>
              <a:t>Erradale</a:t>
            </a:r>
            <a:r>
              <a:rPr lang="en-GB" sz="2800" dirty="0">
                <a:latin typeface="Avenir LT Std 45 Book" panose="020B0502020203020204" pitchFamily="34" charset="0"/>
              </a:rPr>
              <a:t> Area authorities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35450-C643-4AD3-8354-36EC5EA94D02}"/>
              </a:ext>
            </a:extLst>
          </p:cNvPr>
          <p:cNvSpPr txBox="1"/>
          <p:nvPr/>
        </p:nvSpPr>
        <p:spPr>
          <a:xfrm>
            <a:off x="11615896" y="6513260"/>
            <a:ext cx="62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G3.1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0167D-6159-4B9C-B96A-018C17933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50" y="699140"/>
            <a:ext cx="9357290" cy="954999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7A724053-49AB-4F68-A04A-8345728A1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6" y="1944118"/>
            <a:ext cx="9390823" cy="16780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438019-7F34-4764-BF3C-5F64505B8BDE}"/>
              </a:ext>
            </a:extLst>
          </p:cNvPr>
          <p:cNvSpPr txBox="1"/>
          <p:nvPr/>
        </p:nvSpPr>
        <p:spPr>
          <a:xfrm>
            <a:off x="5848490" y="4102858"/>
            <a:ext cx="1786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venir LT Std 45 Book" panose="020B0502020203020204" pitchFamily="34" charset="0"/>
              </a:rPr>
              <a:t>(K. Mackenzie)</a:t>
            </a: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6E8E2A-004F-4763-8793-B87343889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65"/>
    </mc:Choice>
    <mc:Fallback xmlns="">
      <p:transition spd="slow" advTm="7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F769A213-0C5B-4D52-A871-40BAB963D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5" y="3912162"/>
            <a:ext cx="9395614" cy="18895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7EE3C5-3FDB-4A06-AF01-6053AA0B9E5B}"/>
              </a:ext>
            </a:extLst>
          </p:cNvPr>
          <p:cNvSpPr/>
          <p:nvPr/>
        </p:nvSpPr>
        <p:spPr>
          <a:xfrm>
            <a:off x="9737539" y="775250"/>
            <a:ext cx="210774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800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latin typeface="Avenir LT Std 45 Book" panose="020B0502020203020204" pitchFamily="34" charset="0"/>
              </a:rPr>
              <a:t>crofter </a:t>
            </a:r>
          </a:p>
          <a:p>
            <a:endParaRPr lang="en-GB" sz="1200" dirty="0">
              <a:latin typeface="Avenir LT Std 45 Book" panose="020B0502020203020204" pitchFamily="34" charset="0"/>
            </a:endParaRPr>
          </a:p>
          <a:p>
            <a:r>
              <a:rPr lang="en-GB" sz="1000" dirty="0">
                <a:latin typeface="Avenir LT Std 45 Book" panose="020B0502020203020204" pitchFamily="34" charset="0"/>
              </a:rPr>
              <a:t>OS1/28/39/112</a:t>
            </a:r>
          </a:p>
          <a:p>
            <a:endParaRPr lang="en-GB" sz="2000" dirty="0">
              <a:latin typeface="Avenir LT Std 45 Book" panose="020B0502020203020204" pitchFamily="34" charset="0"/>
            </a:endParaRPr>
          </a:p>
          <a:p>
            <a:endParaRPr lang="en-GB" sz="2000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latin typeface="Avenir LT Std 45 Book" panose="020B0502020203020204" pitchFamily="34" charset="0"/>
              </a:rPr>
              <a:t>farmer </a:t>
            </a:r>
          </a:p>
          <a:p>
            <a:r>
              <a:rPr lang="en-GB" sz="2400" dirty="0">
                <a:latin typeface="Avenir LT Std 45 Book" panose="020B0502020203020204" pitchFamily="34" charset="0"/>
              </a:rPr>
              <a:t> </a:t>
            </a: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r>
              <a:rPr lang="en-GB" sz="1000" dirty="0">
                <a:latin typeface="Avenir LT Std 45 Book" panose="020B0502020203020204" pitchFamily="34" charset="0"/>
              </a:rPr>
              <a:t>OS1/28/39/215</a:t>
            </a: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endParaRPr lang="en-GB" sz="4800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latin typeface="Avenir LT Std 45 Book" panose="020B0502020203020204" pitchFamily="34" charset="0"/>
              </a:rPr>
              <a:t>gamekeeper</a:t>
            </a:r>
          </a:p>
          <a:p>
            <a:endParaRPr lang="en-GB" sz="1000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latin typeface="Avenir LT Std 45 Book" panose="020B0502020203020204" pitchFamily="34" charset="0"/>
              </a:rPr>
              <a:t>farmer</a:t>
            </a:r>
          </a:p>
          <a:p>
            <a:endParaRPr lang="en-GB" sz="1400" dirty="0">
              <a:latin typeface="Avenir LT Std 45 Book" panose="020B0502020203020204" pitchFamily="34" charset="0"/>
            </a:endParaRPr>
          </a:p>
          <a:p>
            <a:r>
              <a:rPr lang="en-GB" sz="1000" dirty="0">
                <a:latin typeface="Avenir LT Std 45 Book" panose="020B0502020203020204" pitchFamily="34" charset="0"/>
              </a:rPr>
              <a:t>OS1/28/39/110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CE4D85-396F-4C74-9763-14065E2D018B}"/>
              </a:ext>
            </a:extLst>
          </p:cNvPr>
          <p:cNvSpPr txBox="1"/>
          <p:nvPr/>
        </p:nvSpPr>
        <p:spPr>
          <a:xfrm>
            <a:off x="295346" y="175920"/>
            <a:ext cx="5878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venir LT Std 45 Book" panose="020B0502020203020204" pitchFamily="34" charset="0"/>
              </a:rPr>
              <a:t>The South </a:t>
            </a:r>
            <a:r>
              <a:rPr lang="en-GB" sz="2800" dirty="0" err="1">
                <a:latin typeface="Avenir LT Std 45 Book" panose="020B0502020203020204" pitchFamily="34" charset="0"/>
              </a:rPr>
              <a:t>Erradale</a:t>
            </a:r>
            <a:r>
              <a:rPr lang="en-GB" sz="2800" dirty="0">
                <a:latin typeface="Avenir LT Std 45 Book" panose="020B0502020203020204" pitchFamily="34" charset="0"/>
              </a:rPr>
              <a:t> Area authorities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35450-C643-4AD3-8354-36EC5EA94D02}"/>
              </a:ext>
            </a:extLst>
          </p:cNvPr>
          <p:cNvSpPr txBox="1"/>
          <p:nvPr/>
        </p:nvSpPr>
        <p:spPr>
          <a:xfrm>
            <a:off x="11615896" y="6513260"/>
            <a:ext cx="62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G3.2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0167D-6159-4B9C-B96A-018C17933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50" y="699140"/>
            <a:ext cx="9357290" cy="954999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7A724053-49AB-4F68-A04A-8345728A1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6" y="1944118"/>
            <a:ext cx="9390823" cy="16780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438019-7F34-4764-BF3C-5F64505B8BDE}"/>
              </a:ext>
            </a:extLst>
          </p:cNvPr>
          <p:cNvSpPr txBox="1"/>
          <p:nvPr/>
        </p:nvSpPr>
        <p:spPr>
          <a:xfrm>
            <a:off x="5848490" y="4102858"/>
            <a:ext cx="1786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venir LT Std 45 Book" panose="020B0502020203020204" pitchFamily="34" charset="0"/>
              </a:rPr>
              <a:t>(K. Mackenzie)</a:t>
            </a:r>
            <a:endParaRPr lang="en-GB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C026248-7FCE-4074-9DDE-40F078D76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55"/>
    </mc:Choice>
    <mc:Fallback xmlns="">
      <p:transition spd="slow" advTm="82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7EE3C5-3FDB-4A06-AF01-6053AA0B9E5B}"/>
              </a:ext>
            </a:extLst>
          </p:cNvPr>
          <p:cNvSpPr/>
          <p:nvPr/>
        </p:nvSpPr>
        <p:spPr>
          <a:xfrm>
            <a:off x="9377556" y="3526221"/>
            <a:ext cx="2636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Avenir LT Std 45 Book" panose="020B0502020203020204" pitchFamily="34" charset="0"/>
              </a:rPr>
              <a:t>    OS1/1/90/27 </a:t>
            </a:r>
            <a:r>
              <a:rPr lang="en-GB" sz="1600" dirty="0">
                <a:latin typeface="Avenir LT Std 45 Book" panose="020B0502020203020204" pitchFamily="34" charset="0"/>
              </a:rPr>
              <a:t>(Aberdeenshire)  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C65309D-CF9B-4128-AC9D-CFD6AFC59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6" y="700904"/>
            <a:ext cx="11601305" cy="2825317"/>
          </a:xfrm>
          <a:prstGeom prst="rect">
            <a:avLst/>
          </a:prstGeom>
        </p:spPr>
      </p:pic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8FDF249-8701-4FFD-9660-476E1CD03E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2" y="4480328"/>
            <a:ext cx="11562319" cy="20335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809C1FF-FC56-4ED0-9A8A-3C84F52132CA}"/>
              </a:ext>
            </a:extLst>
          </p:cNvPr>
          <p:cNvSpPr/>
          <p:nvPr/>
        </p:nvSpPr>
        <p:spPr>
          <a:xfrm>
            <a:off x="4041648" y="2576208"/>
            <a:ext cx="2445772" cy="384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3C483B-CB58-44F2-8A45-AE1D9F3F5583}"/>
              </a:ext>
            </a:extLst>
          </p:cNvPr>
          <p:cNvCxnSpPr/>
          <p:nvPr/>
        </p:nvCxnSpPr>
        <p:spPr>
          <a:xfrm flipV="1">
            <a:off x="4498848" y="3103789"/>
            <a:ext cx="493776" cy="15879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1CE4D85-396F-4C74-9763-14065E2D018B}"/>
              </a:ext>
            </a:extLst>
          </p:cNvPr>
          <p:cNvSpPr txBox="1"/>
          <p:nvPr/>
        </p:nvSpPr>
        <p:spPr>
          <a:xfrm>
            <a:off x="295346" y="175920"/>
            <a:ext cx="7872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venir LT Std 45 Book" panose="020B0502020203020204" pitchFamily="34" charset="0"/>
              </a:rPr>
              <a:t>An unexpected find: my great great-grandfather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35450-C643-4AD3-8354-36EC5EA94D02}"/>
              </a:ext>
            </a:extLst>
          </p:cNvPr>
          <p:cNvSpPr txBox="1"/>
          <p:nvPr/>
        </p:nvSpPr>
        <p:spPr>
          <a:xfrm>
            <a:off x="11757266" y="648866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D07D0D-61CF-4D2C-9833-F0C8B2C7D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2"/>
    </mc:Choice>
    <mc:Fallback xmlns="">
      <p:transition spd="slow" advTm="2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7EE3C5-3FDB-4A06-AF01-6053AA0B9E5B}"/>
              </a:ext>
            </a:extLst>
          </p:cNvPr>
          <p:cNvSpPr/>
          <p:nvPr/>
        </p:nvSpPr>
        <p:spPr>
          <a:xfrm>
            <a:off x="289034" y="795819"/>
            <a:ext cx="1161393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Thanks to the following who helped with aspects of this talk</a:t>
            </a:r>
          </a:p>
          <a:p>
            <a:pPr algn="ctr"/>
            <a:endParaRPr lang="en-GB" sz="12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Carole Hough, Dorothy Malone (Gairloch), Eila Williamson</a:t>
            </a:r>
          </a:p>
          <a:p>
            <a:pPr algn="ctr"/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Gairloch Museum</a:t>
            </a:r>
          </a:p>
          <a:p>
            <a:pPr algn="ctr"/>
            <a:endParaRPr lang="en-GB" sz="24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pPr algn="ctr"/>
            <a:endParaRPr lang="en-GB" sz="24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pPr algn="ctr"/>
            <a:endParaRPr lang="en-GB" sz="24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48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Are there any questions?</a:t>
            </a:r>
          </a:p>
          <a:p>
            <a:pPr algn="ctr"/>
            <a:endParaRPr lang="en-GB" sz="4800" b="1" dirty="0">
              <a:latin typeface="Avenir LT Std 45 Book" panose="020B0502020203020204" pitchFamily="34" charset="0"/>
            </a:endParaRPr>
          </a:p>
          <a:p>
            <a:pPr algn="ctr"/>
            <a:endParaRPr lang="en-GB" sz="4800" b="1" dirty="0">
              <a:latin typeface="Avenir LT Std 45 Book" panose="020B0502020203020204" pitchFamily="34" charset="0"/>
            </a:endParaRPr>
          </a:p>
          <a:p>
            <a:pPr algn="ctr"/>
            <a:endParaRPr lang="en-GB" sz="2400" b="1" dirty="0">
              <a:latin typeface="Avenir LT Std 45 Book" panose="020B0502020203020204" pitchFamily="34" charset="0"/>
            </a:endParaRPr>
          </a:p>
          <a:p>
            <a:pPr algn="ctr"/>
            <a:r>
              <a:rPr lang="en-GB" sz="2400" b="1" dirty="0">
                <a:latin typeface="Avenir LT Std 45 Book" panose="020B0502020203020204" pitchFamily="34" charset="0"/>
              </a:rPr>
              <a:t>Nevis Hulme</a:t>
            </a:r>
          </a:p>
          <a:p>
            <a:pPr algn="ctr"/>
            <a:r>
              <a:rPr lang="en-GB" sz="2400" b="1" dirty="0">
                <a:latin typeface="Avenir LT Std 45 Book" panose="020B0502020203020204" pitchFamily="34" charset="0"/>
              </a:rPr>
              <a:t>nevis@live.ie</a:t>
            </a:r>
            <a:endParaRPr lang="en-GB" sz="2400" dirty="0">
              <a:latin typeface="Avenir LT Std 45 Book" panose="020B0502020203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9ABFD5-101B-4529-B819-32856F966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5"/>
    </mc:Choice>
    <mc:Fallback xmlns="">
      <p:transition spd="slow" advTm="6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0BCFD03-9A8F-40AF-95D2-5C3309954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46" y="211277"/>
            <a:ext cx="8051654" cy="664672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10E7F39-F7E4-4E36-81CA-1BCA5BB3656A}"/>
              </a:ext>
            </a:extLst>
          </p:cNvPr>
          <p:cNvCxnSpPr/>
          <p:nvPr/>
        </p:nvCxnSpPr>
        <p:spPr>
          <a:xfrm>
            <a:off x="9308592" y="3639312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B922ECB-EC96-4E75-A919-EBEA828C9490}"/>
              </a:ext>
            </a:extLst>
          </p:cNvPr>
          <p:cNvSpPr txBox="1"/>
          <p:nvPr/>
        </p:nvSpPr>
        <p:spPr>
          <a:xfrm>
            <a:off x="11757266" y="6488668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142FCB-BBA4-41BC-8699-58C2AE6DF4DA}"/>
              </a:ext>
            </a:extLst>
          </p:cNvPr>
          <p:cNvSpPr/>
          <p:nvPr/>
        </p:nvSpPr>
        <p:spPr>
          <a:xfrm>
            <a:off x="344659" y="449941"/>
            <a:ext cx="116888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Gairloch parish</a:t>
            </a:r>
            <a:r>
              <a:rPr lang="en-GB" sz="2800" dirty="0">
                <a:latin typeface="Avenir LT Std 45 Book" panose="020B0502020203020204" pitchFamily="34" charset="0"/>
                <a:ea typeface="Calibri" panose="020F0502020204030204" pitchFamily="34" charset="0"/>
              </a:rPr>
              <a:t>								</a:t>
            </a:r>
            <a:endParaRPr lang="en-GB" sz="1400" i="1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EE401F0-8606-4592-8D25-E0A801834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7"/>
    </mc:Choice>
    <mc:Fallback xmlns="">
      <p:transition spd="slow" advTm="1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75532D-C03D-4B36-B1E3-2BCB4A32CD87}"/>
              </a:ext>
            </a:extLst>
          </p:cNvPr>
          <p:cNvSpPr txBox="1"/>
          <p:nvPr/>
        </p:nvSpPr>
        <p:spPr>
          <a:xfrm>
            <a:off x="11757266" y="648866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142FCB-BBA4-41BC-8699-58C2AE6DF4DA}"/>
              </a:ext>
            </a:extLst>
          </p:cNvPr>
          <p:cNvSpPr/>
          <p:nvPr/>
        </p:nvSpPr>
        <p:spPr>
          <a:xfrm>
            <a:off x="125034" y="1373177"/>
            <a:ext cx="622838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OSNB basics</a:t>
            </a:r>
          </a:p>
          <a:p>
            <a:endParaRPr lang="en-GB" sz="32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Search: </a:t>
            </a:r>
            <a:r>
              <a:rPr lang="en-GB" sz="2400" b="1" dirty="0" err="1">
                <a:latin typeface="Avenir LT Std 45 Book" panose="020B0502020203020204" pitchFamily="34" charset="0"/>
                <a:ea typeface="Calibri" panose="020F0502020204030204" pitchFamily="34" charset="0"/>
              </a:rPr>
              <a:t>scotland</a:t>
            </a:r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 places name books</a:t>
            </a:r>
          </a:p>
          <a:p>
            <a:endParaRPr lang="en-GB" sz="24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endParaRPr lang="en-GB" sz="24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endParaRPr lang="en-GB" sz="24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endParaRPr lang="en-GB" sz="24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endParaRPr lang="en-GB" sz="24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endParaRPr lang="en-GB" sz="24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endParaRPr lang="en-GB" sz="24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pPr algn="r"/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Wester Ross name books for </a:t>
            </a:r>
          </a:p>
          <a:p>
            <a:pPr algn="r"/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each parish</a:t>
            </a:r>
          </a:p>
          <a:p>
            <a:endParaRPr lang="en-GB" sz="24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2146943-4AF0-4014-A4CC-9E849EFC8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20" y="91435"/>
            <a:ext cx="4922214" cy="667513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8CF9C72-E1D4-4E68-8E64-6ABEF7DF4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83"/>
    </mc:Choice>
    <mc:Fallback xmlns="">
      <p:transition spd="slow" advTm="4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616E5F-BCD6-431D-B13E-E6100A36708D}"/>
              </a:ext>
            </a:extLst>
          </p:cNvPr>
          <p:cNvSpPr/>
          <p:nvPr/>
        </p:nvSpPr>
        <p:spPr>
          <a:xfrm>
            <a:off x="221584" y="237995"/>
            <a:ext cx="1197041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Avenir LT Std 45 Book" panose="020B0502020203020204" pitchFamily="34" charset="0"/>
              </a:rPr>
              <a:t>A sample OSNB page: neat and clearly laid out</a:t>
            </a: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r>
              <a:rPr lang="en-GB" sz="10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								</a:t>
            </a:r>
            <a:r>
              <a:rPr lang="en-GB" sz="16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  </a:t>
            </a:r>
            <a:r>
              <a:rPr lang="en-GB" sz="10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 </a:t>
            </a:r>
            <a:r>
              <a:rPr lang="en-GB" sz="1000" dirty="0">
                <a:latin typeface="Avenir LT Std 45 Book" panose="020B0502020203020204" pitchFamily="34" charset="0"/>
              </a:rPr>
              <a:t>OS1/28/12/77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CC4F7-E2E2-480F-978E-60C9D6921706}"/>
              </a:ext>
            </a:extLst>
          </p:cNvPr>
          <p:cNvSpPr txBox="1"/>
          <p:nvPr/>
        </p:nvSpPr>
        <p:spPr>
          <a:xfrm>
            <a:off x="11757266" y="648866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B2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624CCD35-773A-4E31-B24D-347D00FDC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791923"/>
            <a:ext cx="9714726" cy="594008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DF43ED8-D7F9-4C57-AE0B-CDC7DA2D3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7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03"/>
    </mc:Choice>
    <mc:Fallback xmlns="">
      <p:transition spd="slow" advTm="66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616E5F-BCD6-431D-B13E-E6100A36708D}"/>
              </a:ext>
            </a:extLst>
          </p:cNvPr>
          <p:cNvSpPr/>
          <p:nvPr/>
        </p:nvSpPr>
        <p:spPr>
          <a:xfrm>
            <a:off x="237994" y="237995"/>
            <a:ext cx="1195400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Avenir LT Std 45 Book" panose="020B0502020203020204" pitchFamily="34" charset="0"/>
              </a:rPr>
              <a:t>A sample OSNB page: multiple annotations</a:t>
            </a: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r>
              <a:rPr lang="en-GB" sz="10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								</a:t>
            </a:r>
            <a:r>
              <a:rPr lang="en-GB" sz="16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        </a:t>
            </a:r>
            <a:r>
              <a:rPr lang="en-GB" sz="1000" dirty="0">
                <a:latin typeface="Avenir LT Std 45 Book" panose="020B0502020203020204" pitchFamily="34" charset="0"/>
              </a:rPr>
              <a:t>OS1/28/4/6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92ECCD3-C67B-491C-8A77-397047DBD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25" y="772250"/>
            <a:ext cx="10135534" cy="5969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99B79-643E-4466-8A1F-72AFCA811A14}"/>
              </a:ext>
            </a:extLst>
          </p:cNvPr>
          <p:cNvSpPr txBox="1"/>
          <p:nvPr/>
        </p:nvSpPr>
        <p:spPr>
          <a:xfrm>
            <a:off x="11757266" y="648866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10CB90E-AF20-44E5-8997-CE4317B76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1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2"/>
    </mc:Choice>
    <mc:Fallback xmlns="">
      <p:transition spd="slow" advTm="1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A6DC6B-9BDF-4807-92B7-2422B55BDC74}"/>
              </a:ext>
            </a:extLst>
          </p:cNvPr>
          <p:cNvSpPr txBox="1"/>
          <p:nvPr/>
        </p:nvSpPr>
        <p:spPr>
          <a:xfrm>
            <a:off x="11757266" y="648866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5902A5-FFE4-4393-9887-35EB6AA47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59059AC-D2E3-4A80-B5C5-E11265EA3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67" y="140578"/>
            <a:ext cx="7237543" cy="6501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42FCB-BBA4-41BC-8699-58C2AE6DF4DA}"/>
              </a:ext>
            </a:extLst>
          </p:cNvPr>
          <p:cNvSpPr/>
          <p:nvPr/>
        </p:nvSpPr>
        <p:spPr>
          <a:xfrm>
            <a:off x="1" y="140578"/>
            <a:ext cx="480756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The limited </a:t>
            </a:r>
          </a:p>
          <a:p>
            <a:r>
              <a:rPr lang="en-GB" sz="66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number of </a:t>
            </a:r>
          </a:p>
          <a:p>
            <a:r>
              <a:rPr lang="en-GB" sz="66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names on </a:t>
            </a:r>
          </a:p>
          <a:p>
            <a:r>
              <a:rPr lang="en-GB" sz="66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OSNBs</a:t>
            </a:r>
          </a:p>
          <a:p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 </a:t>
            </a:r>
          </a:p>
          <a:p>
            <a:endParaRPr lang="en-GB" sz="2400" b="1" dirty="0">
              <a:latin typeface="Avenir LT Std 45 Book" panose="020B0502020203020204" pitchFamily="34" charset="0"/>
              <a:ea typeface="Calibri" panose="020F0502020204030204" pitchFamily="34" charset="0"/>
            </a:endParaRPr>
          </a:p>
          <a:p>
            <a:r>
              <a:rPr lang="en-GB" sz="4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 </a:t>
            </a:r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 </a:t>
            </a:r>
          </a:p>
          <a:p>
            <a:pPr algn="r"/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The few names on 1st edition </a:t>
            </a:r>
          </a:p>
          <a:p>
            <a:pPr algn="r"/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map of Lower </a:t>
            </a:r>
            <a:r>
              <a:rPr lang="en-GB" sz="2400" b="1" dirty="0" err="1">
                <a:latin typeface="Avenir LT Std 45 Book" panose="020B0502020203020204" pitchFamily="34" charset="0"/>
                <a:ea typeface="Calibri" panose="020F0502020204030204" pitchFamily="34" charset="0"/>
              </a:rPr>
              <a:t>Diabaig</a:t>
            </a:r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, </a:t>
            </a:r>
          </a:p>
          <a:p>
            <a:pPr algn="r"/>
            <a:r>
              <a:rPr lang="en-GB" sz="2400" b="1" dirty="0">
                <a:latin typeface="Avenir LT Std 45 Book" panose="020B0502020203020204" pitchFamily="34" charset="0"/>
                <a:ea typeface="Calibri" panose="020F0502020204030204" pitchFamily="34" charset="0"/>
              </a:rPr>
              <a:t>grid sq. NG7960</a:t>
            </a:r>
          </a:p>
        </p:txBody>
      </p:sp>
    </p:spTree>
    <p:extLst>
      <p:ext uri="{BB962C8B-B14F-4D97-AF65-F5344CB8AC3E}">
        <p14:creationId xmlns:p14="http://schemas.microsoft.com/office/powerpoint/2010/main" val="27454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77"/>
    </mc:Choice>
    <mc:Fallback xmlns="">
      <p:transition spd="slow" advTm="4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63E8CED-6B61-493C-BFD9-708A45671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28" y="1257682"/>
            <a:ext cx="3270913" cy="5151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93A738-72F7-4230-8E3B-85722C0938F2}"/>
              </a:ext>
            </a:extLst>
          </p:cNvPr>
          <p:cNvSpPr txBox="1"/>
          <p:nvPr/>
        </p:nvSpPr>
        <p:spPr>
          <a:xfrm>
            <a:off x="228750" y="986743"/>
            <a:ext cx="11835783" cy="624786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venir LT Std 45 Book" panose="020B0502020203020204" pitchFamily="34" charset="0"/>
              </a:rPr>
              <a:t> </a:t>
            </a:r>
            <a:r>
              <a:rPr lang="en-GB" sz="2400" dirty="0">
                <a:latin typeface="Avenir LT Std 45 Book" panose="020B0502020203020204" pitchFamily="34" charset="0"/>
              </a:rPr>
              <a:t>             			</a:t>
            </a:r>
            <a:r>
              <a:rPr lang="en-GB" sz="2800" i="1" dirty="0">
                <a:latin typeface="Avenir LT Std 45 Book" panose="020B0502020203020204" pitchFamily="34" charset="0"/>
              </a:rPr>
              <a:t>			</a:t>
            </a:r>
          </a:p>
          <a:p>
            <a:r>
              <a:rPr lang="en-GB" sz="2800" b="1" i="1" dirty="0">
                <a:latin typeface="Avenir LT Std 45 Book" panose="020B0502020203020204" pitchFamily="34" charset="0"/>
              </a:rPr>
              <a:t>								</a:t>
            </a:r>
            <a:endParaRPr lang="en-GB" sz="2800" i="1" dirty="0">
              <a:latin typeface="Avenir LT Std 45 Book" panose="020B0502020203020204" pitchFamily="34" charset="0"/>
            </a:endParaRPr>
          </a:p>
          <a:p>
            <a:r>
              <a:rPr lang="en-GB" sz="2800" i="1" dirty="0">
                <a:latin typeface="Avenir LT Std 45 Book" panose="020B0502020203020204" pitchFamily="34" charset="0"/>
              </a:rPr>
              <a:t>      							</a:t>
            </a:r>
          </a:p>
          <a:p>
            <a:r>
              <a:rPr lang="en-GB" sz="2800" i="1" dirty="0">
                <a:latin typeface="Avenir LT Std 45 Book" panose="020B0502020203020204" pitchFamily="34" charset="0"/>
              </a:rPr>
              <a:t>       			 213%</a:t>
            </a:r>
          </a:p>
          <a:p>
            <a:r>
              <a:rPr lang="en-GB" sz="2800" dirty="0">
                <a:latin typeface="Avenir LT Std 45 Book" panose="020B0502020203020204" pitchFamily="34" charset="0"/>
              </a:rPr>
              <a:t>			</a:t>
            </a:r>
            <a:r>
              <a:rPr lang="en-GB" sz="4800" dirty="0">
                <a:latin typeface="Avenir LT Std 45 Book" panose="020B0502020203020204" pitchFamily="34" charset="0"/>
              </a:rPr>
              <a:t> </a:t>
            </a:r>
            <a:r>
              <a:rPr lang="en-GB" sz="2800" dirty="0">
                <a:latin typeface="Avenir LT Std 45 Book" panose="020B0502020203020204" pitchFamily="34" charset="0"/>
              </a:rPr>
              <a:t>			    	       </a:t>
            </a:r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Avenir LT Std 45 Book" panose="020B0502020203020204" pitchFamily="34" charset="0"/>
              </a:rPr>
              <a:t>129%</a:t>
            </a:r>
            <a:endParaRPr lang="en-GB" sz="2800" dirty="0">
              <a:latin typeface="Avenir LT Std 45 Book" panose="020B0502020203020204" pitchFamily="34" charset="0"/>
            </a:endParaRP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Avenir LT Std 45 Book" panose="020B0502020203020204" pitchFamily="34" charset="0"/>
              </a:rPr>
              <a:t>			 </a:t>
            </a:r>
            <a:r>
              <a:rPr lang="en-GB" sz="2800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532%</a:t>
            </a:r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Avenir LT Std 45 Book" panose="020B0502020203020204" pitchFamily="34" charset="0"/>
              </a:rPr>
              <a:t>				</a:t>
            </a:r>
            <a:endParaRPr lang="en-GB" sz="2800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latin typeface="Avenir LT Std 45 Book" panose="020B0502020203020204" pitchFamily="34" charset="0"/>
              </a:rPr>
              <a:t>   Average 274%</a:t>
            </a:r>
          </a:p>
          <a:p>
            <a:r>
              <a:rPr lang="en-GB" sz="2800" dirty="0">
                <a:latin typeface="Avenir LT Std 45 Book" panose="020B0502020203020204" pitchFamily="34" charset="0"/>
              </a:rPr>
              <a:t>    			</a:t>
            </a:r>
            <a:r>
              <a:rPr lang="en-GB" sz="2800" b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</a:t>
            </a:r>
            <a:r>
              <a:rPr lang="en-GB" sz="2800" b="1" dirty="0">
                <a:latin typeface="Avenir LT Std 45 Book" panose="020B0502020203020204" pitchFamily="34" charset="0"/>
              </a:rPr>
              <a:t>	</a:t>
            </a:r>
          </a:p>
          <a:p>
            <a:r>
              <a:rPr lang="en-GB" sz="2800" dirty="0">
                <a:latin typeface="Avenir LT Std 45 Book" panose="020B0502020203020204" pitchFamily="34" charset="0"/>
              </a:rPr>
              <a:t>			 </a:t>
            </a:r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358% </a:t>
            </a:r>
            <a:r>
              <a:rPr lang="en-GB" sz="2800" dirty="0">
                <a:latin typeface="Avenir LT Std 45 Book" panose="020B0502020203020204" pitchFamily="34" charset="0"/>
              </a:rPr>
              <a:t>			</a:t>
            </a:r>
          </a:p>
          <a:p>
            <a:r>
              <a:rPr lang="en-GB" sz="2000" dirty="0">
                <a:latin typeface="Avenir LT Std 45 Book" panose="020B0502020203020204" pitchFamily="34" charset="0"/>
              </a:rPr>
              <a:t>								</a:t>
            </a:r>
            <a:endParaRPr lang="en-GB" sz="2000" b="1" dirty="0">
              <a:latin typeface="Avenir LT Std 45 Book" panose="020B0502020203020204" pitchFamily="34" charset="0"/>
            </a:endParaRPr>
          </a:p>
          <a:p>
            <a:r>
              <a:rPr lang="en-GB" sz="2800" dirty="0">
                <a:latin typeface="Avenir LT Std 45 Book" panose="020B0502020203020204" pitchFamily="34" charset="0"/>
              </a:rPr>
              <a:t>        			 </a:t>
            </a:r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248% </a:t>
            </a:r>
            <a:r>
              <a:rPr lang="en-GB" sz="2800" dirty="0">
                <a:latin typeface="Avenir LT Std 45 Book" panose="020B0502020203020204" pitchFamily="34" charset="0"/>
              </a:rPr>
              <a:t>			       </a:t>
            </a:r>
          </a:p>
          <a:p>
            <a:r>
              <a:rPr lang="en-GB" sz="2800" i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				       </a:t>
            </a:r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303%</a:t>
            </a:r>
            <a:r>
              <a:rPr lang="en-GB" sz="2800" i="1" dirty="0">
                <a:solidFill>
                  <a:srgbClr val="FF0000"/>
                </a:solidFill>
                <a:latin typeface="Avenir LT Std 45 Book" panose="020B0502020203020204" pitchFamily="34" charset="0"/>
              </a:rPr>
              <a:t> </a:t>
            </a:r>
            <a:endParaRPr lang="en-GB" sz="2800" i="1" dirty="0">
              <a:latin typeface="Avenir LT Std 45 Book" panose="020B0502020203020204" pitchFamily="34" charset="0"/>
            </a:endParaRPr>
          </a:p>
          <a:p>
            <a:r>
              <a:rPr lang="en-GB" sz="2800" dirty="0">
                <a:latin typeface="Avenir LT Std 45 Book" panose="020B0502020203020204" pitchFamily="34" charset="0"/>
              </a:rPr>
              <a:t>                                 			      </a:t>
            </a:r>
            <a:endParaRPr lang="en-GB" sz="2800" dirty="0">
              <a:solidFill>
                <a:srgbClr val="FF0000"/>
              </a:solidFill>
              <a:latin typeface="Avenir LT Std 45 Book" panose="020B0502020203020204" pitchFamily="34" charset="0"/>
            </a:endParaRPr>
          </a:p>
          <a:p>
            <a:r>
              <a:rPr lang="en-GB" sz="28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								</a:t>
            </a:r>
            <a:endParaRPr lang="en-GB" sz="2800" dirty="0">
              <a:latin typeface="Avenir LT Std 45 Book" panose="020B0502020203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899B23A-26B5-4C36-BA98-6F2EBD31663A}"/>
              </a:ext>
            </a:extLst>
          </p:cNvPr>
          <p:cNvCxnSpPr>
            <a:cxnSpLocks/>
          </p:cNvCxnSpPr>
          <p:nvPr/>
        </p:nvCxnSpPr>
        <p:spPr>
          <a:xfrm flipH="1">
            <a:off x="6770033" y="6008976"/>
            <a:ext cx="608567" cy="14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8BCE73-89E5-4209-A22C-FB9FE8186C74}"/>
              </a:ext>
            </a:extLst>
          </p:cNvPr>
          <p:cNvCxnSpPr>
            <a:cxnSpLocks/>
          </p:cNvCxnSpPr>
          <p:nvPr/>
        </p:nvCxnSpPr>
        <p:spPr>
          <a:xfrm>
            <a:off x="4121063" y="3633237"/>
            <a:ext cx="83451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5D9D3D-7830-444B-8199-8BA82F5C4080}"/>
              </a:ext>
            </a:extLst>
          </p:cNvPr>
          <p:cNvCxnSpPr>
            <a:cxnSpLocks/>
          </p:cNvCxnSpPr>
          <p:nvPr/>
        </p:nvCxnSpPr>
        <p:spPr>
          <a:xfrm>
            <a:off x="4121063" y="4867274"/>
            <a:ext cx="8681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1ED903D-4F73-4864-8BA2-0FFA371A52E9}"/>
              </a:ext>
            </a:extLst>
          </p:cNvPr>
          <p:cNvCxnSpPr>
            <a:cxnSpLocks/>
          </p:cNvCxnSpPr>
          <p:nvPr/>
        </p:nvCxnSpPr>
        <p:spPr>
          <a:xfrm>
            <a:off x="4121063" y="5583344"/>
            <a:ext cx="10361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52960C9-608C-4AA3-936E-0937E2D8435C}"/>
              </a:ext>
            </a:extLst>
          </p:cNvPr>
          <p:cNvCxnSpPr>
            <a:cxnSpLocks/>
          </p:cNvCxnSpPr>
          <p:nvPr/>
        </p:nvCxnSpPr>
        <p:spPr>
          <a:xfrm flipH="1">
            <a:off x="6794543" y="3208971"/>
            <a:ext cx="57448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B9D8BB9-9435-405C-ABFF-1AAFE3A82FC2}"/>
              </a:ext>
            </a:extLst>
          </p:cNvPr>
          <p:cNvSpPr txBox="1"/>
          <p:nvPr/>
        </p:nvSpPr>
        <p:spPr>
          <a:xfrm>
            <a:off x="3460020" y="6008976"/>
            <a:ext cx="3164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  <a:latin typeface="Avenir LT Std 45 Book" panose="020B0502020203020204" pitchFamily="34" charset="0"/>
              </a:rPr>
              <a:t>Loch Gairloch</a:t>
            </a:r>
            <a:r>
              <a:rPr lang="en-GB" sz="2800" dirty="0">
                <a:solidFill>
                  <a:srgbClr val="00B0F0"/>
                </a:solidFill>
                <a:latin typeface="Avenir LT Std 45 Book" panose="020B0502020203020204" pitchFamily="34" charset="0"/>
              </a:rPr>
              <a:t> </a:t>
            </a:r>
            <a:endParaRPr lang="en-GB" sz="2800" dirty="0">
              <a:solidFill>
                <a:srgbClr val="00B0F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44672C-D833-44B3-AEB6-B3496D9E7EC3}"/>
              </a:ext>
            </a:extLst>
          </p:cNvPr>
          <p:cNvSpPr txBox="1"/>
          <p:nvPr/>
        </p:nvSpPr>
        <p:spPr>
          <a:xfrm>
            <a:off x="11757266" y="6488668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D66E3E-0BEC-4D9C-985D-83F380163EEB}"/>
              </a:ext>
            </a:extLst>
          </p:cNvPr>
          <p:cNvSpPr/>
          <p:nvPr/>
        </p:nvSpPr>
        <p:spPr>
          <a:xfrm>
            <a:off x="4711890" y="2565783"/>
            <a:ext cx="78474" cy="556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E9879E-6C81-48BA-996B-6D5573B50A48}"/>
              </a:ext>
            </a:extLst>
          </p:cNvPr>
          <p:cNvSpPr/>
          <p:nvPr/>
        </p:nvSpPr>
        <p:spPr>
          <a:xfrm rot="610148">
            <a:off x="4771753" y="2311177"/>
            <a:ext cx="78519" cy="25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1946E7-A9BF-4555-A798-EBFCC6B2CEE5}"/>
              </a:ext>
            </a:extLst>
          </p:cNvPr>
          <p:cNvSpPr/>
          <p:nvPr/>
        </p:nvSpPr>
        <p:spPr>
          <a:xfrm rot="20910912">
            <a:off x="4714570" y="1906505"/>
            <a:ext cx="91205" cy="402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3052E2-38CB-4BD5-BFC3-EA193AA81289}"/>
              </a:ext>
            </a:extLst>
          </p:cNvPr>
          <p:cNvSpPr/>
          <p:nvPr/>
        </p:nvSpPr>
        <p:spPr>
          <a:xfrm rot="16200000">
            <a:off x="5138090" y="1687587"/>
            <a:ext cx="86059" cy="740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1F1DA53-67F9-4F1E-97B0-28BFD926704C}"/>
              </a:ext>
            </a:extLst>
          </p:cNvPr>
          <p:cNvCxnSpPr>
            <a:cxnSpLocks/>
          </p:cNvCxnSpPr>
          <p:nvPr/>
        </p:nvCxnSpPr>
        <p:spPr>
          <a:xfrm>
            <a:off x="4121063" y="2463550"/>
            <a:ext cx="88372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Left Brace 5">
            <a:extLst>
              <a:ext uri="{FF2B5EF4-FFF2-40B4-BE49-F238E27FC236}">
                <a16:creationId xmlns:a16="http://schemas.microsoft.com/office/drawing/2014/main" id="{CF4AA3D5-76E9-475D-BAE5-D76D9262A33F}"/>
              </a:ext>
            </a:extLst>
          </p:cNvPr>
          <p:cNvSpPr/>
          <p:nvPr/>
        </p:nvSpPr>
        <p:spPr>
          <a:xfrm>
            <a:off x="2658978" y="2213839"/>
            <a:ext cx="596273" cy="3752100"/>
          </a:xfrm>
          <a:prstGeom prst="leftBrace">
            <a:avLst>
              <a:gd name="adj1" fmla="val 8333"/>
              <a:gd name="adj2" fmla="val 4935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9E4FCE4-24EA-4695-83F9-B3094D2155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38677" y="1214750"/>
            <a:ext cx="1618589" cy="666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04C0A6-BE0A-441B-9217-3521A3545176}"/>
              </a:ext>
            </a:extLst>
          </p:cNvPr>
          <p:cNvSpPr txBox="1"/>
          <p:nvPr/>
        </p:nvSpPr>
        <p:spPr>
          <a:xfrm>
            <a:off x="345867" y="230174"/>
            <a:ext cx="11718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venir LT Std 45 Book" panose="020B0502020203020204" pitchFamily="34" charset="0"/>
              </a:rPr>
              <a:t>Number of OSNB names v. total collected, 1  </a:t>
            </a:r>
          </a:p>
          <a:p>
            <a:endParaRPr lang="en-GB" sz="2800" b="1" dirty="0">
              <a:latin typeface="Avenir LT Std 45 Book" panose="020B0502020203020204" pitchFamily="34" charset="0"/>
            </a:endParaRPr>
          </a:p>
          <a:p>
            <a:r>
              <a:rPr lang="en-GB" sz="2400" dirty="0">
                <a:solidFill>
                  <a:srgbClr val="FF0000"/>
                </a:solidFill>
                <a:latin typeface="Avenir LT Std 45 Book" panose="020B0502020203020204" pitchFamily="34" charset="0"/>
              </a:rPr>
              <a:t>Melvaig Peninsula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270026-6B7D-4747-A9A2-8AF5B128A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35"/>
    </mc:Choice>
    <mc:Fallback xmlns="">
      <p:transition spd="slow" advTm="7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1729</Words>
  <Application>Microsoft Office PowerPoint</Application>
  <PresentationFormat>Widescreen</PresentationFormat>
  <Paragraphs>629</Paragraphs>
  <Slides>33</Slides>
  <Notes>32</Notes>
  <HiddenSlides>0</HiddenSlides>
  <MMClips>33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Avenir Light</vt:lpstr>
      <vt:lpstr>Avenir LT Std 45 Book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Co-labhairt Comann Ainmean-àite na h-Alba</dc:title>
  <dc:creator>Nevis Hulme</dc:creator>
  <cp:lastModifiedBy>Nevis Hulme</cp:lastModifiedBy>
  <cp:revision>357</cp:revision>
  <dcterms:created xsi:type="dcterms:W3CDTF">2021-02-02T15:13:58Z</dcterms:created>
  <dcterms:modified xsi:type="dcterms:W3CDTF">2021-08-11T12:00:48Z</dcterms:modified>
</cp:coreProperties>
</file>